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" y="74674"/>
            <a:ext cx="9069324" cy="678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400" y="238125"/>
            <a:ext cx="8339455" cy="6391275"/>
          </a:xfrm>
          <a:custGeom>
            <a:avLst/>
            <a:gdLst/>
            <a:ahLst/>
            <a:cxnLst/>
            <a:rect l="l" t="t" r="r" b="b"/>
            <a:pathLst>
              <a:path w="8339455" h="6391275">
                <a:moveTo>
                  <a:pt x="0" y="6391275"/>
                </a:moveTo>
                <a:lnTo>
                  <a:pt x="8339201" y="6391275"/>
                </a:lnTo>
                <a:lnTo>
                  <a:pt x="8339201" y="0"/>
                </a:lnTo>
                <a:lnTo>
                  <a:pt x="0" y="0"/>
                </a:lnTo>
                <a:lnTo>
                  <a:pt x="0" y="6391275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06362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D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1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" y="74674"/>
            <a:ext cx="9069324" cy="678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400" y="238125"/>
            <a:ext cx="8339455" cy="6391275"/>
          </a:xfrm>
          <a:custGeom>
            <a:avLst/>
            <a:gdLst/>
            <a:ahLst/>
            <a:cxnLst/>
            <a:rect l="l" t="t" r="r" b="b"/>
            <a:pathLst>
              <a:path w="8339455" h="6391275">
                <a:moveTo>
                  <a:pt x="0" y="6391275"/>
                </a:moveTo>
                <a:lnTo>
                  <a:pt x="8339201" y="6391275"/>
                </a:lnTo>
                <a:lnTo>
                  <a:pt x="8339201" y="0"/>
                </a:lnTo>
                <a:lnTo>
                  <a:pt x="0" y="0"/>
                </a:lnTo>
                <a:lnTo>
                  <a:pt x="0" y="6391275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06362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D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1375" y="1446627"/>
            <a:ext cx="3500754" cy="3527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D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" y="74674"/>
            <a:ext cx="9069324" cy="678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400" y="238125"/>
            <a:ext cx="8339455" cy="6391275"/>
          </a:xfrm>
          <a:custGeom>
            <a:avLst/>
            <a:gdLst/>
            <a:ahLst/>
            <a:cxnLst/>
            <a:rect l="l" t="t" r="r" b="b"/>
            <a:pathLst>
              <a:path w="8339455" h="6391275">
                <a:moveTo>
                  <a:pt x="0" y="6391275"/>
                </a:moveTo>
                <a:lnTo>
                  <a:pt x="8339201" y="6391275"/>
                </a:lnTo>
                <a:lnTo>
                  <a:pt x="8339201" y="0"/>
                </a:lnTo>
                <a:lnTo>
                  <a:pt x="0" y="0"/>
                </a:lnTo>
                <a:lnTo>
                  <a:pt x="0" y="6391275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06362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" y="74674"/>
            <a:ext cx="9069324" cy="6783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5050" y="223773"/>
            <a:ext cx="707389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D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910" y="1570989"/>
            <a:ext cx="7536179" cy="387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1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8125"/>
            <a:ext cx="8339201" cy="639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62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8601" y="1828545"/>
            <a:ext cx="6156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dirty="0">
                <a:latin typeface="Times New Roman"/>
                <a:cs typeface="Times New Roman"/>
              </a:rPr>
              <a:t>Effective</a:t>
            </a:r>
            <a:r>
              <a:rPr sz="4400" i="1" spc="-100" dirty="0">
                <a:latin typeface="Times New Roman"/>
                <a:cs typeface="Times New Roman"/>
              </a:rPr>
              <a:t> </a:t>
            </a:r>
            <a:r>
              <a:rPr sz="4400" i="1" dirty="0">
                <a:latin typeface="Times New Roman"/>
                <a:cs typeface="Times New Roman"/>
              </a:rPr>
              <a:t>Communications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1048" y="2487802"/>
            <a:ext cx="6132830" cy="0"/>
          </a:xfrm>
          <a:custGeom>
            <a:avLst/>
            <a:gdLst/>
            <a:ahLst/>
            <a:cxnLst/>
            <a:rect l="l" t="t" r="r" b="b"/>
            <a:pathLst>
              <a:path w="6132830">
                <a:moveTo>
                  <a:pt x="0" y="0"/>
                </a:moveTo>
                <a:lnTo>
                  <a:pt x="6132576" y="0"/>
                </a:lnTo>
              </a:path>
            </a:pathLst>
          </a:custGeom>
          <a:ln w="53339">
            <a:solidFill>
              <a:srgbClr val="CD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0388" y="2499182"/>
            <a:ext cx="1595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solidFill>
                  <a:srgbClr val="CD3333"/>
                </a:solidFill>
                <a:latin typeface="Times New Roman"/>
                <a:cs typeface="Times New Roman"/>
              </a:rPr>
              <a:t>(7</a:t>
            </a:r>
            <a:r>
              <a:rPr sz="4400" b="1" i="1" spc="-8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4400" b="1" i="1" dirty="0">
                <a:solidFill>
                  <a:srgbClr val="CD3333"/>
                </a:solidFill>
                <a:latin typeface="Times New Roman"/>
                <a:cs typeface="Times New Roman"/>
              </a:rPr>
              <a:t>C’s)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3896" y="3158363"/>
            <a:ext cx="1706880" cy="0"/>
          </a:xfrm>
          <a:custGeom>
            <a:avLst/>
            <a:gdLst/>
            <a:ahLst/>
            <a:cxnLst/>
            <a:rect l="l" t="t" r="r" b="b"/>
            <a:pathLst>
              <a:path w="1706879">
                <a:moveTo>
                  <a:pt x="0" y="0"/>
                </a:moveTo>
                <a:lnTo>
                  <a:pt x="1706879" y="0"/>
                </a:lnTo>
              </a:path>
            </a:pathLst>
          </a:custGeom>
          <a:ln w="53339">
            <a:solidFill>
              <a:srgbClr val="CD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512825"/>
            <a:ext cx="6866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imes New Roman"/>
                <a:cs typeface="Times New Roman"/>
              </a:rPr>
              <a:t>Include </a:t>
            </a:r>
            <a:r>
              <a:rPr b="0" spc="-5" dirty="0">
                <a:latin typeface="Times New Roman"/>
                <a:cs typeface="Times New Roman"/>
              </a:rPr>
              <a:t>only relevant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1586229"/>
            <a:ext cx="7860665" cy="4478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882650" indent="-343535">
              <a:lnSpc>
                <a:spcPts val="2590"/>
              </a:lnSpc>
              <a:spcBef>
                <a:spcPts val="425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Always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try to provide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only relevant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information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 the  receiver of the</a:t>
            </a:r>
            <a:r>
              <a:rPr sz="2400" spc="-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message.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Lets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say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one of your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customer</a:t>
            </a:r>
            <a:r>
              <a:rPr sz="2400" spc="-3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requested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59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clients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of the</a:t>
            </a:r>
            <a:r>
              <a:rPr sz="2000" spc="-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company</a:t>
            </a:r>
            <a:endParaRPr sz="2000">
              <a:latin typeface="Times New Roman"/>
              <a:cs typeface="Times New Roman"/>
            </a:endParaRPr>
          </a:p>
          <a:p>
            <a:pPr marL="756285" marR="9525" indent="-287020">
              <a:lnSpc>
                <a:spcPts val="2160"/>
              </a:lnSpc>
              <a:spcBef>
                <a:spcPts val="509"/>
              </a:spcBef>
              <a:buClr>
                <a:srgbClr val="401F00"/>
              </a:buClr>
              <a:buFont typeface="Wingdings"/>
              <a:buChar char=""/>
              <a:tabLst>
                <a:tab pos="818515" algn="l"/>
                <a:tab pos="81915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in reply you should provide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simply list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clients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at the panel of</a:t>
            </a:r>
            <a:r>
              <a:rPr sz="2000" spc="-1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your  company.</a:t>
            </a:r>
            <a:endParaRPr sz="20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1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No need to provide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detailed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business information about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client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at</a:t>
            </a:r>
            <a:r>
              <a:rPr sz="2000" spc="-2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all.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spcBef>
                <a:spcPts val="600"/>
              </a:spcBef>
              <a:tabLst>
                <a:tab pos="5043805" algn="l"/>
              </a:tabLst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Observe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following</a:t>
            </a:r>
            <a:r>
              <a:rPr sz="2400" spc="-2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suggestions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	“ Include only</a:t>
            </a:r>
            <a:r>
              <a:rPr sz="2400" spc="-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relevant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information.”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2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Stick </a:t>
            </a: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to the purpose of</a:t>
            </a:r>
            <a:r>
              <a:rPr sz="2000" spc="-11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message</a:t>
            </a:r>
            <a:endParaRPr sz="20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Delete </a:t>
            </a: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irrelevant</a:t>
            </a:r>
            <a:r>
              <a:rPr sz="2000" spc="-7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words</a:t>
            </a:r>
            <a:endParaRPr sz="20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Avoid long </a:t>
            </a: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introduction, </a:t>
            </a: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unnecessary explanation</a:t>
            </a:r>
            <a:r>
              <a:rPr sz="2000" spc="-18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Get to the </a:t>
            </a: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important </a:t>
            </a: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point</a:t>
            </a:r>
            <a:r>
              <a:rPr sz="2000" spc="-10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concisely</a:t>
            </a:r>
            <a:r>
              <a:rPr sz="2000" dirty="0">
                <a:solidFill>
                  <a:srgbClr val="996633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694385"/>
            <a:ext cx="6320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Avoid </a:t>
            </a:r>
            <a:r>
              <a:rPr b="0" dirty="0">
                <a:latin typeface="Times New Roman"/>
                <a:cs typeface="Times New Roman"/>
              </a:rPr>
              <a:t>un-necessary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Repetition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6545" rIns="0" bIns="0" rtlCol="0">
            <a:spAutoFit/>
          </a:bodyPr>
          <a:lstStyle/>
          <a:p>
            <a:pPr marL="620395" marR="641350" indent="-342900">
              <a:lnSpc>
                <a:spcPts val="3460"/>
              </a:lnSpc>
              <a:spcBef>
                <a:spcPts val="535"/>
              </a:spcBef>
            </a:pPr>
            <a:r>
              <a:rPr sz="2850" spc="3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30" dirty="0"/>
              <a:t>Some </a:t>
            </a:r>
            <a:r>
              <a:rPr sz="3200" dirty="0"/>
              <a:t>times repetition is necessary</a:t>
            </a:r>
            <a:r>
              <a:rPr sz="3200" spc="-145" dirty="0"/>
              <a:t> </a:t>
            </a:r>
            <a:r>
              <a:rPr sz="3200" dirty="0"/>
              <a:t>for  focusing some special</a:t>
            </a:r>
            <a:r>
              <a:rPr sz="3200" spc="-85" dirty="0"/>
              <a:t> </a:t>
            </a:r>
            <a:r>
              <a:rPr sz="3200" dirty="0"/>
              <a:t>issue.</a:t>
            </a:r>
            <a:endParaRPr sz="3200">
              <a:latin typeface="Wingdings"/>
              <a:cs typeface="Wingdings"/>
            </a:endParaRPr>
          </a:p>
          <a:p>
            <a:pPr marL="620395" marR="5080" indent="-342900">
              <a:lnSpc>
                <a:spcPct val="90000"/>
              </a:lnSpc>
              <a:spcBef>
                <a:spcPts val="715"/>
              </a:spcBef>
            </a:pPr>
            <a:r>
              <a:rPr sz="2850" spc="4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40" dirty="0"/>
              <a:t>But </a:t>
            </a:r>
            <a:r>
              <a:rPr sz="3200" dirty="0"/>
              <a:t>when the same thing is said with out  two or three reasons, the message</a:t>
            </a:r>
            <a:r>
              <a:rPr sz="3200" spc="-100" dirty="0"/>
              <a:t> </a:t>
            </a:r>
            <a:r>
              <a:rPr sz="3200" dirty="0"/>
              <a:t>become  wordy and</a:t>
            </a:r>
            <a:r>
              <a:rPr sz="3200" spc="-65" dirty="0"/>
              <a:t> </a:t>
            </a:r>
            <a:r>
              <a:rPr sz="3200" dirty="0"/>
              <a:t>boring.</a:t>
            </a:r>
            <a:endParaRPr sz="3200">
              <a:latin typeface="Wingdings"/>
              <a:cs typeface="Wingdings"/>
            </a:endParaRPr>
          </a:p>
          <a:p>
            <a:pPr marL="620395" marR="703580" indent="-342900">
              <a:lnSpc>
                <a:spcPts val="3460"/>
              </a:lnSpc>
              <a:spcBef>
                <a:spcPts val="815"/>
              </a:spcBef>
            </a:pPr>
            <a:r>
              <a:rPr sz="2850" spc="2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20" dirty="0"/>
              <a:t>That’s </a:t>
            </a:r>
            <a:r>
              <a:rPr sz="3200" spc="-5" dirty="0"/>
              <a:t>why </a:t>
            </a:r>
            <a:r>
              <a:rPr sz="3200" dirty="0"/>
              <a:t>try to avoid</a:t>
            </a:r>
            <a:r>
              <a:rPr sz="3200" spc="-80" dirty="0"/>
              <a:t> </a:t>
            </a:r>
            <a:r>
              <a:rPr sz="3200" dirty="0"/>
              <a:t>Un-necessary  repetition.</a:t>
            </a:r>
            <a:endParaRPr sz="3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758697"/>
            <a:ext cx="7105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Some ways </a:t>
            </a:r>
            <a:r>
              <a:rPr sz="3200" b="0" spc="-5" dirty="0">
                <a:latin typeface="Times New Roman"/>
                <a:cs typeface="Times New Roman"/>
              </a:rPr>
              <a:t>to </a:t>
            </a:r>
            <a:r>
              <a:rPr sz="3200" b="0" dirty="0">
                <a:latin typeface="Times New Roman"/>
                <a:cs typeface="Times New Roman"/>
              </a:rPr>
              <a:t>eliminate unnecessary</a:t>
            </a:r>
            <a:r>
              <a:rPr sz="3200" b="0" spc="-9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words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1764537"/>
            <a:ext cx="7338695" cy="34397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4965" marR="259715" indent="-342900">
              <a:lnSpc>
                <a:spcPts val="2690"/>
              </a:lnSpc>
              <a:spcBef>
                <a:spcPts val="740"/>
              </a:spcBef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1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Use shorter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name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after you have mentioned</a:t>
            </a:r>
            <a:r>
              <a:rPr sz="2800" spc="-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the  long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once.</a:t>
            </a:r>
            <a:r>
              <a:rPr sz="2800" spc="-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e.g.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  <a:spcBef>
                <a:spcPts val="25"/>
              </a:spcBef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1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Spectrum communications Private limited</a:t>
            </a:r>
            <a:r>
              <a:rPr sz="2800" spc="-19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use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ts val="3025"/>
              </a:lnSpc>
            </a:pPr>
            <a:r>
              <a:rPr sz="2800" b="1" spc="-5" dirty="0">
                <a:solidFill>
                  <a:srgbClr val="CD3333"/>
                </a:solidFill>
                <a:latin typeface="Times New Roman"/>
                <a:cs typeface="Times New Roman"/>
              </a:rPr>
              <a:t>spectrum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1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Use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pronouns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or initials</a:t>
            </a:r>
            <a:r>
              <a:rPr sz="2800" spc="-2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E.g.</a:t>
            </a:r>
            <a:endParaRPr sz="2800">
              <a:latin typeface="Times New Roman"/>
              <a:cs typeface="Times New Roman"/>
            </a:endParaRPr>
          </a:p>
          <a:p>
            <a:pPr marL="354965" marR="5080">
              <a:lnSpc>
                <a:spcPct val="80000"/>
              </a:lnSpc>
              <a:spcBef>
                <a:spcPts val="675"/>
              </a:spcBef>
            </a:pP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Instead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world trade organization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use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WTO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or  You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use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Information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Technology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.(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keeping in views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that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receiver knows about these  terms)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62787"/>
            <a:ext cx="3425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3)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Consideration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1494789"/>
            <a:ext cx="7498080" cy="3782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775335" indent="-343535">
              <a:lnSpc>
                <a:spcPts val="3460"/>
              </a:lnSpc>
              <a:spcBef>
                <a:spcPts val="535"/>
              </a:spcBef>
            </a:pPr>
            <a:r>
              <a:rPr sz="2850" spc="1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10" dirty="0">
                <a:solidFill>
                  <a:srgbClr val="401F00"/>
                </a:solidFill>
                <a:latin typeface="Times New Roman"/>
                <a:cs typeface="Times New Roman"/>
              </a:rPr>
              <a:t>Consideration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means –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To consider</a:t>
            </a:r>
            <a:r>
              <a:rPr sz="3200" spc="-114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the  </a:t>
            </a:r>
            <a:r>
              <a:rPr sz="3200" spc="5" dirty="0">
                <a:solidFill>
                  <a:srgbClr val="CD3333"/>
                </a:solidFill>
                <a:latin typeface="Times New Roman"/>
                <a:cs typeface="Times New Roman"/>
              </a:rPr>
              <a:t>receiver’s</a:t>
            </a:r>
            <a:r>
              <a:rPr sz="3200" spc="-5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Interest/Intention.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90000"/>
              </a:lnSpc>
              <a:spcBef>
                <a:spcPts val="715"/>
              </a:spcBef>
            </a:pPr>
            <a:r>
              <a:rPr sz="2850" spc="5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50" dirty="0">
                <a:solidFill>
                  <a:srgbClr val="401F00"/>
                </a:solidFill>
                <a:latin typeface="Times New Roman"/>
                <a:cs typeface="Times New Roman"/>
              </a:rPr>
              <a:t>It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is very important in effective  communication while writing a message 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you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should always keep in mind your</a:t>
            </a:r>
            <a:r>
              <a:rPr sz="3200" spc="-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target  group</a:t>
            </a:r>
            <a:endParaRPr sz="3200">
              <a:latin typeface="Times New Roman"/>
              <a:cs typeface="Times New Roman"/>
            </a:endParaRPr>
          </a:p>
          <a:p>
            <a:pPr marL="355600" marR="114935">
              <a:lnSpc>
                <a:spcPts val="3460"/>
              </a:lnSpc>
              <a:spcBef>
                <a:spcPts val="81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consideration is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very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important “C”</a:t>
            </a:r>
            <a:r>
              <a:rPr sz="3200" spc="-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among  all the seven</a:t>
            </a:r>
            <a:r>
              <a:rPr sz="32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C’s.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758697"/>
            <a:ext cx="7378065" cy="404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Three specific ways </a:t>
            </a:r>
            <a:r>
              <a:rPr sz="3200" spc="-5" dirty="0">
                <a:solidFill>
                  <a:srgbClr val="CD3333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indicate</a:t>
            </a:r>
            <a:r>
              <a:rPr sz="3200" spc="-7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consideration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marR="519430">
              <a:lnSpc>
                <a:spcPct val="110100"/>
              </a:lnSpc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i-Focus on </a:t>
            </a:r>
            <a:r>
              <a:rPr sz="3200" spc="5" dirty="0">
                <a:solidFill>
                  <a:srgbClr val="FF33CC"/>
                </a:solidFill>
                <a:latin typeface="Times New Roman"/>
                <a:cs typeface="Times New Roman"/>
              </a:rPr>
              <a:t>“you”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instead of </a:t>
            </a:r>
            <a:r>
              <a:rPr sz="3200" dirty="0">
                <a:solidFill>
                  <a:srgbClr val="FF33CC"/>
                </a:solidFill>
                <a:latin typeface="Times New Roman"/>
                <a:cs typeface="Times New Roman"/>
              </a:rPr>
              <a:t>“I” or “We”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 ii-Show audience benefit or interest of</a:t>
            </a:r>
            <a:r>
              <a:rPr sz="3200" spc="-1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  <a:p>
            <a:pPr marL="354965">
              <a:lnSpc>
                <a:spcPts val="3454"/>
              </a:lnSpc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receiver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iii-Emphasize positive, pleasant</a:t>
            </a:r>
            <a:r>
              <a:rPr sz="3200" spc="-1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facts.</a:t>
            </a:r>
            <a:endParaRPr sz="3200">
              <a:latin typeface="Times New Roman"/>
              <a:cs typeface="Times New Roman"/>
            </a:endParaRPr>
          </a:p>
          <a:p>
            <a:pPr marL="354965" marR="550545" indent="-342900">
              <a:lnSpc>
                <a:spcPts val="3460"/>
              </a:lnSpc>
              <a:spcBef>
                <a:spcPts val="82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Using </a:t>
            </a:r>
            <a:r>
              <a:rPr sz="3200" dirty="0">
                <a:solidFill>
                  <a:srgbClr val="FF33CC"/>
                </a:solidFill>
                <a:latin typeface="Times New Roman"/>
                <a:cs typeface="Times New Roman"/>
              </a:rPr>
              <a:t>“you”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help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you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, but over use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lead</a:t>
            </a:r>
            <a:r>
              <a:rPr sz="3200" spc="-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  negative</a:t>
            </a:r>
            <a:r>
              <a:rPr sz="3200" spc="-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reaction.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1848357"/>
            <a:ext cx="710692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33CC"/>
                </a:solidFill>
                <a:latin typeface="Times New Roman"/>
                <a:cs typeface="Times New Roman"/>
              </a:rPr>
              <a:t>Always write a message in such a way how  audience should be benefited from it.</a:t>
            </a:r>
            <a:r>
              <a:rPr sz="3200" spc="-13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CC"/>
                </a:solidFill>
                <a:latin typeface="Times New Roman"/>
                <a:cs typeface="Times New Roman"/>
              </a:rPr>
              <a:t>e.g.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u="heavy" dirty="0">
                <a:solidFill>
                  <a:srgbClr val="CD3333"/>
                </a:solidFill>
                <a:uFill>
                  <a:solidFill>
                    <a:srgbClr val="CD3333"/>
                  </a:solidFill>
                </a:uFill>
                <a:latin typeface="Times New Roman"/>
                <a:cs typeface="Times New Roman"/>
              </a:rPr>
              <a:t>We</a:t>
            </a:r>
            <a:r>
              <a:rPr sz="3200" u="heavy" spc="-20" dirty="0">
                <a:solidFill>
                  <a:srgbClr val="CD3333"/>
                </a:solidFill>
                <a:uFill>
                  <a:solidFill>
                    <a:srgbClr val="CD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CD3333"/>
                </a:solidFill>
                <a:uFill>
                  <a:solidFill>
                    <a:srgbClr val="CD3333"/>
                  </a:solidFill>
                </a:uFill>
                <a:latin typeface="Times New Roman"/>
                <a:cs typeface="Times New Roman"/>
              </a:rPr>
              <a:t>attitude</a:t>
            </a:r>
            <a:endParaRPr sz="3200">
              <a:latin typeface="Times New Roman"/>
              <a:cs typeface="Times New Roman"/>
            </a:endParaRPr>
          </a:p>
          <a:p>
            <a:pPr marL="354965" marR="64008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 am delighted to announce that we</a:t>
            </a:r>
            <a:r>
              <a:rPr sz="3200" spc="-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will  extend to make shopping</a:t>
            </a:r>
            <a:r>
              <a:rPr sz="3200" spc="-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more.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44" y="1522827"/>
            <a:ext cx="7418070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u="heavy" dirty="0">
                <a:solidFill>
                  <a:srgbClr val="9A7E31"/>
                </a:solidFill>
                <a:uFill>
                  <a:solidFill>
                    <a:srgbClr val="9A7E31"/>
                  </a:solidFill>
                </a:uFill>
                <a:latin typeface="Times New Roman"/>
                <a:cs typeface="Times New Roman"/>
              </a:rPr>
              <a:t>You</a:t>
            </a:r>
            <a:r>
              <a:rPr sz="3200" u="heavy" spc="-25" dirty="0">
                <a:solidFill>
                  <a:srgbClr val="9A7E31"/>
                </a:solidFill>
                <a:uFill>
                  <a:solidFill>
                    <a:srgbClr val="9A7E3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9A7E31"/>
                </a:solidFill>
                <a:uFill>
                  <a:solidFill>
                    <a:srgbClr val="9A7E31"/>
                  </a:solidFill>
                </a:uFill>
                <a:latin typeface="Times New Roman"/>
                <a:cs typeface="Times New Roman"/>
              </a:rPr>
              <a:t>attitude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“You </a:t>
            </a:r>
            <a:r>
              <a:rPr sz="3200" spc="-5" dirty="0">
                <a:solidFill>
                  <a:srgbClr val="CD3333"/>
                </a:solidFill>
                <a:latin typeface="Times New Roman"/>
                <a:cs typeface="Times New Roman"/>
              </a:rPr>
              <a:t>will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be able to </a:t>
            </a:r>
            <a:r>
              <a:rPr sz="3200" spc="-5" dirty="0">
                <a:solidFill>
                  <a:srgbClr val="CD3333"/>
                </a:solidFill>
                <a:latin typeface="Times New Roman"/>
                <a:cs typeface="Times New Roman"/>
              </a:rPr>
              <a:t>shop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in </a:t>
            </a:r>
            <a:r>
              <a:rPr sz="3200" spc="-5" dirty="0">
                <a:solidFill>
                  <a:srgbClr val="CD3333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evening</a:t>
            </a:r>
            <a:r>
              <a:rPr sz="3200" spc="-8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D3333"/>
                </a:solidFill>
                <a:latin typeface="Times New Roman"/>
                <a:cs typeface="Times New Roman"/>
              </a:rPr>
              <a:t>with 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the extended</a:t>
            </a:r>
            <a:r>
              <a:rPr sz="3200" spc="-5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hours.”</a:t>
            </a:r>
            <a:endParaRPr sz="3200">
              <a:latin typeface="Times New Roman"/>
              <a:cs typeface="Times New Roman"/>
            </a:endParaRPr>
          </a:p>
          <a:p>
            <a:pPr marL="354965" marR="475615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Readers may react positively when</a:t>
            </a:r>
            <a:r>
              <a:rPr sz="3200" spc="-10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benefit  are shown to</a:t>
            </a:r>
            <a:r>
              <a:rPr sz="3200" spc="-5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them.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Always try to address his/her </a:t>
            </a:r>
            <a:r>
              <a:rPr sz="3200" spc="5" dirty="0">
                <a:solidFill>
                  <a:srgbClr val="FF33CC"/>
                </a:solidFill>
                <a:latin typeface="Times New Roman"/>
                <a:cs typeface="Times New Roman"/>
              </a:rPr>
              <a:t>need </a:t>
            </a:r>
            <a:r>
              <a:rPr sz="3200" spc="5" dirty="0">
                <a:solidFill>
                  <a:srgbClr val="CD3333"/>
                </a:solidFill>
                <a:latin typeface="Times New Roman"/>
                <a:cs typeface="Times New Roman"/>
              </a:rPr>
              <a:t>and</a:t>
            </a:r>
            <a:r>
              <a:rPr sz="3200" spc="-14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CC"/>
                </a:solidFill>
                <a:latin typeface="Times New Roman"/>
                <a:cs typeface="Times New Roman"/>
              </a:rPr>
              <a:t>want.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619757"/>
            <a:ext cx="726440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2850" spc="2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20" dirty="0">
                <a:solidFill>
                  <a:srgbClr val="401F00"/>
                </a:solidFill>
                <a:latin typeface="Times New Roman"/>
                <a:cs typeface="Times New Roman"/>
              </a:rPr>
              <a:t>Always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show/write to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reader………… 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what has been done so far as his/her</a:t>
            </a:r>
            <a:r>
              <a:rPr sz="3200" spc="-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query  is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concerned.</a:t>
            </a:r>
            <a:endParaRPr sz="3200">
              <a:latin typeface="Times New Roman"/>
              <a:cs typeface="Times New Roman"/>
            </a:endParaRPr>
          </a:p>
          <a:p>
            <a:pPr marL="355600" marR="482600" indent="-343535">
              <a:lnSpc>
                <a:spcPct val="100000"/>
              </a:lnSpc>
              <a:spcBef>
                <a:spcPts val="770"/>
              </a:spcBef>
            </a:pPr>
            <a:r>
              <a:rPr sz="2850" spc="4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40" dirty="0">
                <a:solidFill>
                  <a:srgbClr val="401F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always avoid that his/her need</a:t>
            </a:r>
            <a:r>
              <a:rPr sz="3200" spc="-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and 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wants.</a:t>
            </a:r>
            <a:endParaRPr sz="3200">
              <a:latin typeface="Times New Roman"/>
              <a:cs typeface="Times New Roman"/>
            </a:endParaRPr>
          </a:p>
          <a:p>
            <a:pPr marL="355600" marR="449580" indent="-343535">
              <a:lnSpc>
                <a:spcPct val="100000"/>
              </a:lnSpc>
              <a:spcBef>
                <a:spcPts val="770"/>
              </a:spcBef>
            </a:pPr>
            <a:r>
              <a:rPr sz="2850" spc="2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25" dirty="0">
                <a:solidFill>
                  <a:srgbClr val="401F00"/>
                </a:solidFill>
                <a:latin typeface="Times New Roman"/>
                <a:cs typeface="Times New Roman"/>
              </a:rPr>
              <a:t>Always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avoid that has not been done</a:t>
            </a:r>
            <a:r>
              <a:rPr sz="3200" spc="-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so  far.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28320"/>
            <a:ext cx="3798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33CC"/>
                </a:solidFill>
              </a:rPr>
              <a:t>4)</a:t>
            </a:r>
            <a:r>
              <a:rPr sz="4400" spc="-85" dirty="0">
                <a:solidFill>
                  <a:srgbClr val="FF33CC"/>
                </a:solidFill>
              </a:rPr>
              <a:t> </a:t>
            </a:r>
            <a:r>
              <a:rPr sz="4400" dirty="0">
                <a:solidFill>
                  <a:srgbClr val="FF33CC"/>
                </a:solidFill>
              </a:rPr>
              <a:t>Concreteness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6939" y="1772157"/>
            <a:ext cx="699135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2850" spc="5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50" dirty="0">
                <a:solidFill>
                  <a:srgbClr val="401F00"/>
                </a:solidFill>
                <a:latin typeface="Times New Roman"/>
                <a:cs typeface="Times New Roman"/>
              </a:rPr>
              <a:t>It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means that message should be</a:t>
            </a:r>
            <a:r>
              <a:rPr sz="3200" spc="-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9A7E31"/>
                </a:solidFill>
                <a:latin typeface="Times New Roman"/>
                <a:cs typeface="Times New Roman"/>
              </a:rPr>
              <a:t>specific 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instead of </a:t>
            </a:r>
            <a:r>
              <a:rPr sz="3200" dirty="0">
                <a:solidFill>
                  <a:srgbClr val="9A7E31"/>
                </a:solidFill>
                <a:latin typeface="Times New Roman"/>
                <a:cs typeface="Times New Roman"/>
              </a:rPr>
              <a:t>general.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Misunderstanding of  words creates problems for both parties  (sender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and</a:t>
            </a:r>
            <a:r>
              <a:rPr sz="3200" spc="-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receiver).</a:t>
            </a:r>
            <a:endParaRPr sz="3200">
              <a:latin typeface="Times New Roman"/>
              <a:cs typeface="Times New Roman"/>
            </a:endParaRPr>
          </a:p>
          <a:p>
            <a:pPr marL="355600" marR="74295" indent="-343535">
              <a:lnSpc>
                <a:spcPct val="100000"/>
              </a:lnSpc>
              <a:spcBef>
                <a:spcPts val="770"/>
              </a:spcBef>
              <a:tabLst>
                <a:tab pos="2149475" algn="l"/>
              </a:tabLst>
            </a:pPr>
            <a:r>
              <a:rPr sz="2850" spc="3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35" dirty="0">
                <a:solidFill>
                  <a:srgbClr val="401F00"/>
                </a:solidFill>
                <a:latin typeface="Times New Roman"/>
                <a:cs typeface="Times New Roman"/>
              </a:rPr>
              <a:t>when</a:t>
            </a:r>
            <a:r>
              <a:rPr sz="32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you	talk to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your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client always</a:t>
            </a:r>
            <a:r>
              <a:rPr sz="3200" spc="-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use  facts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figures instead of generic or  irrelevant</a:t>
            </a:r>
            <a:r>
              <a:rPr sz="3200" spc="-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information.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619757"/>
            <a:ext cx="723138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The following guidelines should help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you</a:t>
            </a:r>
            <a:r>
              <a:rPr sz="3200" spc="-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to  achieve the</a:t>
            </a:r>
            <a:r>
              <a:rPr sz="3200" spc="-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CC"/>
                </a:solidFill>
                <a:latin typeface="Times New Roman"/>
                <a:cs typeface="Times New Roman"/>
              </a:rPr>
              <a:t>Concreteness.</a:t>
            </a:r>
            <a:endParaRPr sz="3200">
              <a:latin typeface="Times New Roman"/>
              <a:cs typeface="Times New Roman"/>
            </a:endParaRPr>
          </a:p>
          <a:p>
            <a:pPr marL="12700" marR="2070100" algn="just">
              <a:lnSpc>
                <a:spcPct val="120000"/>
              </a:lnSpc>
            </a:pP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i-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use specific facts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figures  ii-choose image building</a:t>
            </a:r>
            <a:r>
              <a:rPr sz="3200" spc="-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words  e.g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General</a:t>
            </a:r>
            <a:endParaRPr sz="3200">
              <a:latin typeface="Times New Roman"/>
              <a:cs typeface="Times New Roman"/>
            </a:endParaRPr>
          </a:p>
          <a:p>
            <a:pPr marL="355600" marR="487680" indent="-3435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He is very intelligent student of class</a:t>
            </a:r>
            <a:r>
              <a:rPr sz="3200" spc="-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and  stood first in the</a:t>
            </a:r>
            <a:r>
              <a:rPr sz="3200" spc="-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class.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43611"/>
            <a:ext cx="3220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The </a:t>
            </a:r>
            <a:r>
              <a:rPr sz="4400" b="0" spc="-5" dirty="0">
                <a:latin typeface="Times New Roman"/>
                <a:cs typeface="Times New Roman"/>
              </a:rPr>
              <a:t>seven</a:t>
            </a:r>
            <a:r>
              <a:rPr sz="4400" b="0" spc="-11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C’s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1688337"/>
            <a:ext cx="7463790" cy="34397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65"/>
              </a:spcBef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1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When We talk about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“ Effective</a:t>
            </a:r>
            <a:r>
              <a:rPr sz="2800" spc="-22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Communication”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one thing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that comes in mind, what are the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basic  principles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996633"/>
                </a:solidFill>
                <a:latin typeface="Times New Roman"/>
                <a:cs typeface="Times New Roman"/>
              </a:rPr>
              <a:t>“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effective communication</a:t>
            </a:r>
            <a:r>
              <a:rPr sz="2800" spc="-5" dirty="0">
                <a:solidFill>
                  <a:srgbClr val="996633"/>
                </a:solidFill>
                <a:latin typeface="Times New Roman"/>
                <a:cs typeface="Times New Roman"/>
              </a:rPr>
              <a:t>”</a:t>
            </a:r>
            <a:r>
              <a:rPr sz="2800" spc="-3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96633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4965" marR="278765" indent="-342900">
              <a:lnSpc>
                <a:spcPts val="2690"/>
              </a:lnSpc>
              <a:spcBef>
                <a:spcPts val="650"/>
              </a:spcBef>
              <a:tabLst>
                <a:tab pos="6684009" algn="l"/>
              </a:tabLst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-17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These pri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ciples</a:t>
            </a:r>
            <a:r>
              <a:rPr sz="2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tells us</a:t>
            </a:r>
            <a:r>
              <a:rPr sz="2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w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1F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essage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can  becomes effective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for your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target</a:t>
            </a:r>
            <a:r>
              <a:rPr sz="2800" spc="-1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group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endParaRPr sz="2800" dirty="0">
              <a:latin typeface="Times New Roman"/>
              <a:cs typeface="Times New Roman"/>
            </a:endParaRPr>
          </a:p>
          <a:p>
            <a:pPr marL="354965" marR="1323975" indent="-342900">
              <a:lnSpc>
                <a:spcPts val="2690"/>
              </a:lnSpc>
              <a:spcBef>
                <a:spcPts val="670"/>
              </a:spcBef>
            </a:pPr>
            <a:r>
              <a:rPr sz="2500" spc="2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20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These principles also tell about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style</a:t>
            </a:r>
            <a:r>
              <a:rPr sz="2800" spc="-23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and 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importance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of the</a:t>
            </a:r>
            <a:r>
              <a:rPr sz="2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message.</a:t>
            </a:r>
            <a:endParaRPr sz="2800" dirty="0">
              <a:latin typeface="Times New Roman"/>
              <a:cs typeface="Times New Roman"/>
            </a:endParaRPr>
          </a:p>
          <a:p>
            <a:pPr marL="354965" marR="478790" indent="-342900">
              <a:lnSpc>
                <a:spcPct val="80000"/>
              </a:lnSpc>
              <a:spcBef>
                <a:spcPts val="690"/>
              </a:spcBef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1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These principles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commonly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known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7 C’s</a:t>
            </a:r>
            <a:r>
              <a:rPr sz="2800" spc="-114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effective</a:t>
            </a:r>
            <a:r>
              <a:rPr sz="2800" spc="-2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communication.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446627"/>
            <a:ext cx="7440295" cy="3732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Concrete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Ali’s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GPA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B.Sc Electrical Engineering  2k3-f session was 3.95/4.0, he stood first</a:t>
            </a:r>
            <a:r>
              <a:rPr sz="3200" spc="-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  his</a:t>
            </a:r>
            <a:r>
              <a:rPr sz="32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class.</a:t>
            </a:r>
            <a:endParaRPr sz="3200">
              <a:latin typeface="Times New Roman"/>
              <a:cs typeface="Times New Roman"/>
            </a:endParaRPr>
          </a:p>
          <a:p>
            <a:pPr marL="355600" marR="807720" indent="-3435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Always write on a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very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solid 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ground.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It  should definitely create good image</a:t>
            </a:r>
            <a:r>
              <a:rPr sz="3200" spc="-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as  well.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8125"/>
            <a:ext cx="8339455" cy="6391275"/>
          </a:xfrm>
          <a:custGeom>
            <a:avLst/>
            <a:gdLst/>
            <a:ahLst/>
            <a:cxnLst/>
            <a:rect l="l" t="t" r="r" b="b"/>
            <a:pathLst>
              <a:path w="8339455" h="6391275">
                <a:moveTo>
                  <a:pt x="0" y="6391275"/>
                </a:moveTo>
                <a:lnTo>
                  <a:pt x="8339201" y="6391275"/>
                </a:lnTo>
                <a:lnTo>
                  <a:pt x="8339201" y="0"/>
                </a:lnTo>
                <a:lnTo>
                  <a:pt x="0" y="0"/>
                </a:lnTo>
                <a:lnTo>
                  <a:pt x="0" y="6391275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6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528422"/>
            <a:ext cx="559435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5" dirty="0">
                <a:solidFill>
                  <a:srgbClr val="FF33CC"/>
                </a:solidFill>
              </a:rPr>
              <a:t>5)</a:t>
            </a:r>
            <a:r>
              <a:rPr sz="5400" spc="-70" dirty="0">
                <a:solidFill>
                  <a:srgbClr val="FF33CC"/>
                </a:solidFill>
              </a:rPr>
              <a:t> </a:t>
            </a:r>
            <a:r>
              <a:rPr sz="5400" spc="-5" dirty="0">
                <a:solidFill>
                  <a:srgbClr val="FF33CC"/>
                </a:solidFill>
              </a:rPr>
              <a:t>Clarity</a:t>
            </a:r>
            <a:endParaRPr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5D285-A843-4B3D-ACD2-16BBA8491A5B}"/>
              </a:ext>
            </a:extLst>
          </p:cNvPr>
          <p:cNvSpPr txBox="1"/>
          <p:nvPr/>
        </p:nvSpPr>
        <p:spPr>
          <a:xfrm>
            <a:off x="1219200" y="19812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meaning from the head of the sender to the head of the receiver accurately is the purpose of clarity</a:t>
            </a:r>
            <a:endParaRPr lang="en-P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44" y="1540890"/>
            <a:ext cx="7480934" cy="30016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 effective business communication the  message should be very much clear. So</a:t>
            </a:r>
            <a:r>
              <a:rPr sz="3200" spc="-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that  reader can understand it</a:t>
            </a:r>
            <a:r>
              <a:rPr sz="3200" spc="-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easily.</a:t>
            </a:r>
            <a:endParaRPr sz="3200">
              <a:latin typeface="Times New Roman"/>
              <a:cs typeface="Times New Roman"/>
            </a:endParaRPr>
          </a:p>
          <a:p>
            <a:pPr marL="12700" marR="571500">
              <a:lnSpc>
                <a:spcPts val="4230"/>
              </a:lnSpc>
              <a:spcBef>
                <a:spcPts val="20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You should always Choose precise</a:t>
            </a:r>
            <a:r>
              <a:rPr sz="3200" spc="-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words.  Always choose familiar and easy</a:t>
            </a:r>
            <a:r>
              <a:rPr sz="3200" spc="-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words.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Construct effective sentences and</a:t>
            </a:r>
            <a:r>
              <a:rPr sz="3200" spc="-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paragraphs.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644" y="389585"/>
            <a:ext cx="6431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heavy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Accurately is </a:t>
            </a:r>
            <a:r>
              <a:rPr b="0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purpose </a:t>
            </a:r>
            <a:r>
              <a:rPr b="0" u="heavy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0" u="heavy" spc="-2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clarity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44" y="1494789"/>
            <a:ext cx="7385050" cy="338592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664845" indent="-34290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 business communication always use  precise words rather longer</a:t>
            </a:r>
            <a:r>
              <a:rPr sz="3200" spc="-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statements.</a:t>
            </a:r>
            <a:endParaRPr sz="32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3460"/>
              </a:lnSpc>
              <a:spcBef>
                <a:spcPts val="76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If you have a choice between long words</a:t>
            </a:r>
            <a:r>
              <a:rPr sz="3200" spc="-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and  shorter one, always use shorter</a:t>
            </a:r>
            <a:r>
              <a:rPr sz="3200" spc="-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one.</a:t>
            </a:r>
            <a:endParaRPr sz="3200" dirty="0">
              <a:latin typeface="Times New Roman"/>
              <a:cs typeface="Times New Roman"/>
            </a:endParaRPr>
          </a:p>
          <a:p>
            <a:pPr marL="354965" marR="328295" indent="-342900">
              <a:lnSpc>
                <a:spcPct val="90000"/>
              </a:lnSpc>
              <a:spcBef>
                <a:spcPts val="71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You should try your level best to use  familiar/easy to understand words so</a:t>
            </a:r>
            <a:r>
              <a:rPr sz="3200" spc="-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that  your reader will quickly understand</a:t>
            </a:r>
            <a:r>
              <a:rPr sz="3200" spc="-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it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446627"/>
            <a:ext cx="1539875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33CC"/>
                </a:solidFill>
              </a:rPr>
              <a:t>Familiar</a:t>
            </a:r>
            <a:endParaRPr sz="3200"/>
          </a:p>
          <a:p>
            <a:pPr marL="12700" marR="274320">
              <a:lnSpc>
                <a:spcPct val="120000"/>
              </a:lnSpc>
              <a:spcBef>
                <a:spcPts val="5"/>
              </a:spcBef>
            </a:pPr>
            <a:r>
              <a:rPr sz="3200" b="0" dirty="0">
                <a:solidFill>
                  <a:srgbClr val="401F00"/>
                </a:solidFill>
                <a:latin typeface="Times New Roman"/>
                <a:cs typeface="Times New Roman"/>
              </a:rPr>
              <a:t>1-after  </a:t>
            </a:r>
            <a:r>
              <a:rPr sz="3200" b="0" spc="5" dirty="0">
                <a:solidFill>
                  <a:srgbClr val="401F00"/>
                </a:solidFill>
                <a:latin typeface="Times New Roman"/>
                <a:cs typeface="Times New Roman"/>
              </a:rPr>
              <a:t>2</a:t>
            </a:r>
            <a:r>
              <a:rPr sz="3200" b="0" dirty="0">
                <a:solidFill>
                  <a:srgbClr val="401F00"/>
                </a:solidFill>
                <a:latin typeface="Times New Roman"/>
                <a:cs typeface="Times New Roman"/>
              </a:rPr>
              <a:t>-h</a:t>
            </a:r>
            <a:r>
              <a:rPr sz="3200" b="0" spc="5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3200" b="0" dirty="0">
                <a:solidFill>
                  <a:srgbClr val="401F00"/>
                </a:solidFill>
                <a:latin typeface="Times New Roman"/>
                <a:cs typeface="Times New Roman"/>
              </a:rPr>
              <a:t>me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3202784"/>
            <a:ext cx="2318385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3-for</a:t>
            </a:r>
            <a:r>
              <a:rPr sz="3200" spc="-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example  4-pay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5-invoice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/>
              <a:t>Next familiar</a:t>
            </a:r>
            <a:r>
              <a:rPr spc="-125" dirty="0"/>
              <a:t> </a:t>
            </a:r>
            <a:r>
              <a:rPr dirty="0"/>
              <a:t>words</a:t>
            </a:r>
          </a:p>
          <a:p>
            <a:pPr marL="12700" marR="1667510">
              <a:lnSpc>
                <a:spcPct val="120000"/>
              </a:lnSpc>
              <a:spcBef>
                <a:spcPts val="5"/>
              </a:spcBef>
            </a:pPr>
            <a:r>
              <a:rPr b="0" dirty="0">
                <a:solidFill>
                  <a:srgbClr val="401F00"/>
                </a:solidFill>
                <a:latin typeface="Times New Roman"/>
                <a:cs typeface="Times New Roman"/>
              </a:rPr>
              <a:t>su</a:t>
            </a:r>
            <a:r>
              <a:rPr b="0" spc="5" dirty="0">
                <a:solidFill>
                  <a:srgbClr val="401F00"/>
                </a:solidFill>
                <a:latin typeface="Times New Roman"/>
                <a:cs typeface="Times New Roman"/>
              </a:rPr>
              <a:t>b</a:t>
            </a:r>
            <a:r>
              <a:rPr b="0" dirty="0">
                <a:solidFill>
                  <a:srgbClr val="401F00"/>
                </a:solidFill>
                <a:latin typeface="Times New Roman"/>
                <a:cs typeface="Times New Roman"/>
              </a:rPr>
              <a:t>se</a:t>
            </a:r>
            <a:r>
              <a:rPr b="0" spc="5" dirty="0">
                <a:solidFill>
                  <a:srgbClr val="401F00"/>
                </a:solidFill>
                <a:latin typeface="Times New Roman"/>
                <a:cs typeface="Times New Roman"/>
              </a:rPr>
              <a:t>q</a:t>
            </a:r>
            <a:r>
              <a:rPr b="0" dirty="0">
                <a:solidFill>
                  <a:srgbClr val="401F00"/>
                </a:solidFill>
                <a:latin typeface="Times New Roman"/>
                <a:cs typeface="Times New Roman"/>
              </a:rPr>
              <a:t>ue</a:t>
            </a:r>
            <a:r>
              <a:rPr b="0" spc="5" dirty="0">
                <a:solidFill>
                  <a:srgbClr val="401F00"/>
                </a:solidFill>
                <a:latin typeface="Times New Roman"/>
                <a:cs typeface="Times New Roman"/>
              </a:rPr>
              <a:t>n</a:t>
            </a:r>
            <a:r>
              <a:rPr b="0" dirty="0">
                <a:solidFill>
                  <a:srgbClr val="401F00"/>
                </a:solidFill>
                <a:latin typeface="Times New Roman"/>
                <a:cs typeface="Times New Roman"/>
              </a:rPr>
              <a:t>t  domicile  e.g.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b="0" dirty="0">
                <a:solidFill>
                  <a:srgbClr val="401F00"/>
                </a:solidFill>
                <a:latin typeface="Times New Roman"/>
                <a:cs typeface="Times New Roman"/>
              </a:rPr>
              <a:t>remuneration</a:t>
            </a: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800" b="0" spc="-5" dirty="0">
                <a:solidFill>
                  <a:srgbClr val="401F00"/>
                </a:solidFill>
                <a:latin typeface="Times New Roman"/>
                <a:cs typeface="Times New Roman"/>
              </a:rPr>
              <a:t>statement </a:t>
            </a:r>
            <a:r>
              <a:rPr sz="2800" b="0" dirty="0">
                <a:solidFill>
                  <a:srgbClr val="401F00"/>
                </a:solidFill>
                <a:latin typeface="Times New Roman"/>
                <a:cs typeface="Times New Roman"/>
              </a:rPr>
              <a:t>for</a:t>
            </a:r>
            <a:r>
              <a:rPr sz="2800" b="0" spc="-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401F00"/>
                </a:solidFill>
                <a:latin typeface="Times New Roman"/>
                <a:cs typeface="Times New Roman"/>
              </a:rPr>
              <a:t>payments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2200" y="2410967"/>
            <a:ext cx="1691005" cy="76200"/>
          </a:xfrm>
          <a:custGeom>
            <a:avLst/>
            <a:gdLst/>
            <a:ahLst/>
            <a:cxnLst/>
            <a:rect l="l" t="t" r="r" b="b"/>
            <a:pathLst>
              <a:path w="1691004" h="76200">
                <a:moveTo>
                  <a:pt x="1614677" y="0"/>
                </a:moveTo>
                <a:lnTo>
                  <a:pt x="1614519" y="31666"/>
                </a:lnTo>
                <a:lnTo>
                  <a:pt x="1627251" y="31750"/>
                </a:lnTo>
                <a:lnTo>
                  <a:pt x="1627124" y="44450"/>
                </a:lnTo>
                <a:lnTo>
                  <a:pt x="1614455" y="44450"/>
                </a:lnTo>
                <a:lnTo>
                  <a:pt x="1614297" y="76200"/>
                </a:lnTo>
                <a:lnTo>
                  <a:pt x="1678545" y="44450"/>
                </a:lnTo>
                <a:lnTo>
                  <a:pt x="1627124" y="44450"/>
                </a:lnTo>
                <a:lnTo>
                  <a:pt x="1678713" y="44366"/>
                </a:lnTo>
                <a:lnTo>
                  <a:pt x="1690624" y="38481"/>
                </a:lnTo>
                <a:lnTo>
                  <a:pt x="1614677" y="0"/>
                </a:lnTo>
                <a:close/>
              </a:path>
              <a:path w="1691004" h="76200">
                <a:moveTo>
                  <a:pt x="1614519" y="31666"/>
                </a:moveTo>
                <a:lnTo>
                  <a:pt x="1614456" y="44366"/>
                </a:lnTo>
                <a:lnTo>
                  <a:pt x="1627124" y="44450"/>
                </a:lnTo>
                <a:lnTo>
                  <a:pt x="1627251" y="31750"/>
                </a:lnTo>
                <a:lnTo>
                  <a:pt x="1614519" y="31666"/>
                </a:lnTo>
                <a:close/>
              </a:path>
              <a:path w="1691004" h="76200">
                <a:moveTo>
                  <a:pt x="0" y="21082"/>
                </a:moveTo>
                <a:lnTo>
                  <a:pt x="0" y="33782"/>
                </a:lnTo>
                <a:lnTo>
                  <a:pt x="1614456" y="44366"/>
                </a:lnTo>
                <a:lnTo>
                  <a:pt x="1614519" y="31666"/>
                </a:lnTo>
                <a:lnTo>
                  <a:pt x="0" y="21082"/>
                </a:lnTo>
                <a:close/>
              </a:path>
            </a:pathLst>
          </a:custGeom>
          <a:solidFill>
            <a:srgbClr val="40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4686427"/>
            <a:ext cx="1752600" cy="76200"/>
          </a:xfrm>
          <a:custGeom>
            <a:avLst/>
            <a:gdLst/>
            <a:ahLst/>
            <a:cxnLst/>
            <a:rect l="l" t="t" r="r" b="b"/>
            <a:pathLst>
              <a:path w="1752600" h="76200">
                <a:moveTo>
                  <a:pt x="1739857" y="31623"/>
                </a:moveTo>
                <a:lnTo>
                  <a:pt x="1689100" y="31623"/>
                </a:lnTo>
                <a:lnTo>
                  <a:pt x="1689100" y="44323"/>
                </a:lnTo>
                <a:lnTo>
                  <a:pt x="1676400" y="44334"/>
                </a:lnTo>
                <a:lnTo>
                  <a:pt x="1676400" y="76200"/>
                </a:lnTo>
                <a:lnTo>
                  <a:pt x="1752600" y="37973"/>
                </a:lnTo>
                <a:lnTo>
                  <a:pt x="1739857" y="31623"/>
                </a:lnTo>
                <a:close/>
              </a:path>
              <a:path w="1752600" h="76200">
                <a:moveTo>
                  <a:pt x="1676400" y="31634"/>
                </a:moveTo>
                <a:lnTo>
                  <a:pt x="0" y="33147"/>
                </a:lnTo>
                <a:lnTo>
                  <a:pt x="0" y="45847"/>
                </a:lnTo>
                <a:lnTo>
                  <a:pt x="1676400" y="44334"/>
                </a:lnTo>
                <a:lnTo>
                  <a:pt x="1676400" y="31634"/>
                </a:lnTo>
                <a:close/>
              </a:path>
              <a:path w="1752600" h="76200">
                <a:moveTo>
                  <a:pt x="1689100" y="31623"/>
                </a:moveTo>
                <a:lnTo>
                  <a:pt x="1676400" y="31634"/>
                </a:lnTo>
                <a:lnTo>
                  <a:pt x="1676400" y="44334"/>
                </a:lnTo>
                <a:lnTo>
                  <a:pt x="1689100" y="44323"/>
                </a:lnTo>
                <a:lnTo>
                  <a:pt x="1689100" y="31623"/>
                </a:lnTo>
                <a:close/>
              </a:path>
              <a:path w="1752600" h="76200">
                <a:moveTo>
                  <a:pt x="1676400" y="0"/>
                </a:moveTo>
                <a:lnTo>
                  <a:pt x="1676400" y="31634"/>
                </a:lnTo>
                <a:lnTo>
                  <a:pt x="1739857" y="31623"/>
                </a:lnTo>
                <a:lnTo>
                  <a:pt x="1676400" y="0"/>
                </a:lnTo>
                <a:close/>
              </a:path>
            </a:pathLst>
          </a:custGeom>
          <a:solidFill>
            <a:srgbClr val="40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3009900"/>
            <a:ext cx="1905000" cy="76200"/>
          </a:xfrm>
          <a:custGeom>
            <a:avLst/>
            <a:gdLst/>
            <a:ahLst/>
            <a:cxnLst/>
            <a:rect l="l" t="t" r="r" b="b"/>
            <a:pathLst>
              <a:path w="1905000" h="76200">
                <a:moveTo>
                  <a:pt x="1828800" y="0"/>
                </a:moveTo>
                <a:lnTo>
                  <a:pt x="1828800" y="76200"/>
                </a:lnTo>
                <a:lnTo>
                  <a:pt x="1892300" y="44450"/>
                </a:lnTo>
                <a:lnTo>
                  <a:pt x="1841500" y="44450"/>
                </a:lnTo>
                <a:lnTo>
                  <a:pt x="1841500" y="31750"/>
                </a:lnTo>
                <a:lnTo>
                  <a:pt x="1892300" y="31750"/>
                </a:lnTo>
                <a:lnTo>
                  <a:pt x="1828800" y="0"/>
                </a:lnTo>
                <a:close/>
              </a:path>
              <a:path w="1905000" h="76200">
                <a:moveTo>
                  <a:pt x="1828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28800" y="44450"/>
                </a:lnTo>
                <a:lnTo>
                  <a:pt x="1828800" y="31750"/>
                </a:lnTo>
                <a:close/>
              </a:path>
              <a:path w="1905000" h="76200">
                <a:moveTo>
                  <a:pt x="1892300" y="31750"/>
                </a:moveTo>
                <a:lnTo>
                  <a:pt x="1841500" y="31750"/>
                </a:lnTo>
                <a:lnTo>
                  <a:pt x="1841500" y="44450"/>
                </a:lnTo>
                <a:lnTo>
                  <a:pt x="1892300" y="44450"/>
                </a:lnTo>
                <a:lnTo>
                  <a:pt x="1905000" y="38100"/>
                </a:lnTo>
                <a:lnTo>
                  <a:pt x="1892300" y="31750"/>
                </a:lnTo>
                <a:close/>
              </a:path>
            </a:pathLst>
          </a:custGeom>
          <a:solidFill>
            <a:srgbClr val="40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800" y="36195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40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0" y="4163567"/>
            <a:ext cx="1691005" cy="76200"/>
          </a:xfrm>
          <a:custGeom>
            <a:avLst/>
            <a:gdLst/>
            <a:ahLst/>
            <a:cxnLst/>
            <a:rect l="l" t="t" r="r" b="b"/>
            <a:pathLst>
              <a:path w="1691004" h="76200">
                <a:moveTo>
                  <a:pt x="1614677" y="0"/>
                </a:moveTo>
                <a:lnTo>
                  <a:pt x="1614519" y="31666"/>
                </a:lnTo>
                <a:lnTo>
                  <a:pt x="1627251" y="31749"/>
                </a:lnTo>
                <a:lnTo>
                  <a:pt x="1627124" y="44449"/>
                </a:lnTo>
                <a:lnTo>
                  <a:pt x="1614455" y="44449"/>
                </a:lnTo>
                <a:lnTo>
                  <a:pt x="1614297" y="76199"/>
                </a:lnTo>
                <a:lnTo>
                  <a:pt x="1678545" y="44449"/>
                </a:lnTo>
                <a:lnTo>
                  <a:pt x="1627124" y="44449"/>
                </a:lnTo>
                <a:lnTo>
                  <a:pt x="1678713" y="44366"/>
                </a:lnTo>
                <a:lnTo>
                  <a:pt x="1690624" y="38480"/>
                </a:lnTo>
                <a:lnTo>
                  <a:pt x="1614677" y="0"/>
                </a:lnTo>
                <a:close/>
              </a:path>
              <a:path w="1691004" h="76200">
                <a:moveTo>
                  <a:pt x="1614519" y="31666"/>
                </a:moveTo>
                <a:lnTo>
                  <a:pt x="1614456" y="44366"/>
                </a:lnTo>
                <a:lnTo>
                  <a:pt x="1627124" y="44449"/>
                </a:lnTo>
                <a:lnTo>
                  <a:pt x="1627251" y="31749"/>
                </a:lnTo>
                <a:lnTo>
                  <a:pt x="1614519" y="31666"/>
                </a:lnTo>
                <a:close/>
              </a:path>
              <a:path w="1691004" h="76200">
                <a:moveTo>
                  <a:pt x="0" y="21081"/>
                </a:moveTo>
                <a:lnTo>
                  <a:pt x="0" y="33781"/>
                </a:lnTo>
                <a:lnTo>
                  <a:pt x="1614456" y="44366"/>
                </a:lnTo>
                <a:lnTo>
                  <a:pt x="1614519" y="31666"/>
                </a:lnTo>
                <a:lnTo>
                  <a:pt x="0" y="21081"/>
                </a:lnTo>
                <a:close/>
              </a:path>
            </a:pathLst>
          </a:custGeom>
          <a:solidFill>
            <a:srgbClr val="401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270763"/>
            <a:ext cx="4188156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5200" spc="-5" dirty="0">
                <a:solidFill>
                  <a:srgbClr val="FF33CC"/>
                </a:solidFill>
              </a:rPr>
              <a:t>6. </a:t>
            </a:r>
            <a:r>
              <a:rPr sz="5200" spc="-5" dirty="0">
                <a:solidFill>
                  <a:srgbClr val="FF33CC"/>
                </a:solidFill>
              </a:rPr>
              <a:t>Courtesy</a:t>
            </a:r>
            <a:endParaRPr sz="5200" dirty="0"/>
          </a:p>
        </p:txBody>
      </p:sp>
      <p:sp>
        <p:nvSpPr>
          <p:cNvPr id="4" name="object 4"/>
          <p:cNvSpPr txBox="1"/>
          <p:nvPr/>
        </p:nvSpPr>
        <p:spPr>
          <a:xfrm>
            <a:off x="916939" y="1518030"/>
            <a:ext cx="7640955" cy="4708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55930" indent="-343535">
              <a:lnSpc>
                <a:spcPts val="2590"/>
              </a:lnSpc>
              <a:spcBef>
                <a:spcPts val="425"/>
              </a:spcBef>
              <a:tabLst>
                <a:tab pos="1986280" algn="l"/>
              </a:tabLst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Knowing your audience allows you to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use statements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of  courtesy;</a:t>
            </a:r>
            <a:r>
              <a:rPr sz="2400" spc="-5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be	aware of your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message</a:t>
            </a:r>
            <a:r>
              <a:rPr sz="24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receiver.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>
              <a:lnSpc>
                <a:spcPts val="2590"/>
              </a:lnSpc>
              <a:spcBef>
                <a:spcPts val="585"/>
              </a:spcBef>
            </a:pP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True courtesy involves being aware not only of the  perspective of others, but also their feelings</a:t>
            </a:r>
            <a:r>
              <a:rPr sz="2400" dirty="0">
                <a:solidFill>
                  <a:srgbClr val="9A7E31"/>
                </a:solidFill>
                <a:latin typeface="Times New Roman"/>
                <a:cs typeface="Times New Roman"/>
              </a:rPr>
              <a:t>.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courtesy</a:t>
            </a:r>
            <a:r>
              <a:rPr sz="2400" spc="-2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stems 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from a sincere</a:t>
            </a:r>
            <a:r>
              <a:rPr sz="2400" spc="-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you-attitude.</a:t>
            </a:r>
            <a:endParaRPr sz="2400" dirty="0">
              <a:latin typeface="Times New Roman"/>
              <a:cs typeface="Times New Roman"/>
            </a:endParaRPr>
          </a:p>
          <a:p>
            <a:pPr marL="355600" marR="480059" indent="-343535">
              <a:lnSpc>
                <a:spcPts val="2590"/>
              </a:lnSpc>
              <a:spcBef>
                <a:spcPts val="58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not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merely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politeness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with mechanical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insertions of 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“please”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“Thank you”</a:t>
            </a:r>
            <a:r>
              <a:rPr sz="2400" spc="-9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292100" indent="-343535">
              <a:lnSpc>
                <a:spcPts val="2590"/>
              </a:lnSpc>
              <a:spcBef>
                <a:spcPts val="585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Although Appling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socially accepted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manners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 form of  courtesy</a:t>
            </a:r>
            <a:r>
              <a:rPr sz="2400" spc="-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47625" indent="-343535">
              <a:lnSpc>
                <a:spcPts val="2590"/>
              </a:lnSpc>
              <a:spcBef>
                <a:spcPts val="58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rather, it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politeness that grow out respect and concern for  others.</a:t>
            </a:r>
            <a:endParaRPr sz="2400" dirty="0">
              <a:latin typeface="Times New Roman"/>
              <a:cs typeface="Times New Roman"/>
            </a:endParaRPr>
          </a:p>
          <a:p>
            <a:pPr marL="355600" marR="609600" indent="-343535">
              <a:lnSpc>
                <a:spcPts val="2590"/>
              </a:lnSpc>
              <a:spcBef>
                <a:spcPts val="580"/>
              </a:spcBef>
            </a:pP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Courteous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communication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generate a special tone in</a:t>
            </a:r>
            <a:r>
              <a:rPr sz="2400" spc="-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their  writing and</a:t>
            </a:r>
            <a:r>
              <a:rPr sz="2400" spc="-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speaking.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1340" marR="5080" indent="-2484755">
              <a:lnSpc>
                <a:spcPct val="100000"/>
              </a:lnSpc>
              <a:spcBef>
                <a:spcPts val="95"/>
              </a:spcBef>
              <a:tabLst>
                <a:tab pos="4805680" algn="l"/>
              </a:tabLst>
            </a:pPr>
            <a:r>
              <a:rPr spc="-5" dirty="0"/>
              <a:t>How to gener</a:t>
            </a:r>
            <a:r>
              <a:rPr spc="5" dirty="0"/>
              <a:t>a</a:t>
            </a:r>
            <a:r>
              <a:rPr spc="-5" dirty="0"/>
              <a:t>te</a:t>
            </a:r>
            <a:r>
              <a:rPr spc="5" dirty="0"/>
              <a:t> </a:t>
            </a:r>
            <a:r>
              <a:rPr spc="-5" dirty="0"/>
              <a:t>a</a:t>
            </a:r>
            <a:r>
              <a:rPr dirty="0"/>
              <a:t>	</a:t>
            </a:r>
            <a:r>
              <a:rPr spc="-5" dirty="0"/>
              <a:t>Courteous  Tone</a:t>
            </a:r>
            <a:r>
              <a:rPr spc="-25" dirty="0"/>
              <a:t> </a:t>
            </a:r>
            <a:r>
              <a:rPr spc="-5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613127"/>
            <a:ext cx="7660640" cy="35013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The following are suggestions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generating a courteous</a:t>
            </a:r>
            <a:r>
              <a:rPr sz="2400" spc="-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tone: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150" spc="5" dirty="0">
                <a:solidFill>
                  <a:srgbClr val="401F00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Be sincerely tactful, thoughtful and</a:t>
            </a:r>
            <a:r>
              <a:rPr sz="2400" spc="11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appreciative.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150" spc="5" dirty="0">
                <a:solidFill>
                  <a:srgbClr val="401F00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Use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expressions that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show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respect for the</a:t>
            </a:r>
            <a:r>
              <a:rPr sz="2400" spc="-39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others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150" spc="5" dirty="0">
                <a:solidFill>
                  <a:srgbClr val="401F00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Choose nondiscriminatory</a:t>
            </a:r>
            <a:r>
              <a:rPr sz="2400" spc="-36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expressions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solidFill>
                  <a:srgbClr val="CD3333"/>
                </a:solidFill>
                <a:latin typeface="Times New Roman"/>
                <a:cs typeface="Times New Roman"/>
              </a:rPr>
              <a:t>Be sincerely Tactful, Thoughtful and</a:t>
            </a:r>
            <a:r>
              <a:rPr sz="2400" b="1" spc="-5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D3333"/>
                </a:solidFill>
                <a:latin typeface="Times New Roman"/>
                <a:cs typeface="Times New Roman"/>
              </a:rPr>
              <a:t>Appreciative</a:t>
            </a:r>
            <a:endParaRPr sz="2400">
              <a:latin typeface="Times New Roman"/>
              <a:cs typeface="Times New Roman"/>
            </a:endParaRPr>
          </a:p>
          <a:p>
            <a:pPr marL="355600" marR="197485" indent="-343535">
              <a:lnSpc>
                <a:spcPts val="2590"/>
              </a:lnSpc>
              <a:spcBef>
                <a:spcPts val="615"/>
              </a:spcBef>
            </a:pPr>
            <a:r>
              <a:rPr sz="2150" spc="5" dirty="0">
                <a:solidFill>
                  <a:srgbClr val="401F00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Though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few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people are intentionally abrupt or blunt, these  negative traits are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common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cause of</a:t>
            </a:r>
            <a:r>
              <a:rPr sz="2400" spc="-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discourtesy.</a:t>
            </a:r>
            <a:endParaRPr sz="2400">
              <a:latin typeface="Times New Roman"/>
              <a:cs typeface="Times New Roman"/>
            </a:endParaRPr>
          </a:p>
          <a:p>
            <a:pPr marL="355600" marR="181610" indent="-343535">
              <a:lnSpc>
                <a:spcPts val="2590"/>
              </a:lnSpc>
              <a:spcBef>
                <a:spcPts val="580"/>
              </a:spcBef>
            </a:pPr>
            <a:r>
              <a:rPr sz="2150" spc="5" dirty="0">
                <a:solidFill>
                  <a:srgbClr val="401F00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avoid expression like those in the left hand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column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below;  rephrase them as shown in the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right-hand</a:t>
            </a:r>
            <a:r>
              <a:rPr sz="2400" spc="-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column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00112" y="442912"/>
          <a:ext cx="7849867" cy="4365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4000" b="1" spc="-45" dirty="0">
                          <a:solidFill>
                            <a:srgbClr val="FF33CC"/>
                          </a:solidFill>
                          <a:latin typeface="Times New Roman"/>
                          <a:cs typeface="Times New Roman"/>
                        </a:rPr>
                        <a:t>Tactless,</a:t>
                      </a:r>
                      <a:r>
                        <a:rPr sz="4000" b="1" spc="-15" dirty="0">
                          <a:solidFill>
                            <a:srgbClr val="FF33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b="1" spc="-5" dirty="0">
                          <a:solidFill>
                            <a:srgbClr val="FF33CC"/>
                          </a:solidFill>
                          <a:latin typeface="Times New Roman"/>
                          <a:cs typeface="Times New Roman"/>
                        </a:rPr>
                        <a:t>Blunt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401F00"/>
                      </a:solidFill>
                      <a:prstDash val="solid"/>
                    </a:lnL>
                    <a:lnR w="12700">
                      <a:solidFill>
                        <a:srgbClr val="401F00"/>
                      </a:solidFill>
                      <a:prstDash val="solid"/>
                    </a:lnR>
                    <a:lnT w="28575">
                      <a:solidFill>
                        <a:srgbClr val="401F00"/>
                      </a:solidFill>
                      <a:prstDash val="solid"/>
                    </a:lnT>
                    <a:lnB w="12700">
                      <a:solidFill>
                        <a:srgbClr val="401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4000" b="1" spc="-20" dirty="0">
                          <a:solidFill>
                            <a:srgbClr val="FF33CC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4000" b="1" spc="-105" dirty="0">
                          <a:solidFill>
                            <a:srgbClr val="FF33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b="1" spc="-55" dirty="0">
                          <a:solidFill>
                            <a:srgbClr val="FF33CC"/>
                          </a:solidFill>
                          <a:latin typeface="Times New Roman"/>
                          <a:cs typeface="Times New Roman"/>
                        </a:rPr>
                        <a:t>Tactful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01F00"/>
                      </a:solidFill>
                      <a:prstDash val="solid"/>
                    </a:lnL>
                    <a:lnR w="28575">
                      <a:solidFill>
                        <a:srgbClr val="401F00"/>
                      </a:solidFill>
                      <a:prstDash val="solid"/>
                    </a:lnR>
                    <a:lnT w="28575">
                      <a:solidFill>
                        <a:srgbClr val="401F00"/>
                      </a:solidFill>
                      <a:prstDash val="solid"/>
                    </a:lnT>
                    <a:lnB w="12700">
                      <a:solidFill>
                        <a:srgbClr val="401F00"/>
                      </a:solidFill>
                      <a:prstDash val="solid"/>
                    </a:lnB>
                    <a:solidFill>
                      <a:srgbClr val="FAF9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01F00"/>
                      </a:solidFill>
                      <a:prstDash val="solid"/>
                    </a:lnL>
                    <a:lnB w="12700">
                      <a:solidFill>
                        <a:srgbClr val="9F8366"/>
                      </a:solidFill>
                      <a:prstDash val="solid"/>
                    </a:lnB>
                    <a:solidFill>
                      <a:srgbClr val="FAF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249">
                <a:tc>
                  <a:txBody>
                    <a:bodyPr/>
                    <a:lstStyle/>
                    <a:p>
                      <a:pPr marL="91440" marR="131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Stupid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letter; I</a:t>
                      </a:r>
                      <a:r>
                        <a:rPr sz="2400" spc="-14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can’t 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understand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401F00"/>
                      </a:solidFill>
                      <a:prstDash val="solid"/>
                    </a:lnL>
                    <a:lnR w="12700">
                      <a:solidFill>
                        <a:srgbClr val="401F00"/>
                      </a:solidFill>
                      <a:prstDash val="solid"/>
                    </a:lnR>
                    <a:lnT w="12700">
                      <a:solidFill>
                        <a:srgbClr val="401F00"/>
                      </a:solidFill>
                      <a:prstDash val="solid"/>
                    </a:lnT>
                    <a:lnB w="12700">
                      <a:solidFill>
                        <a:srgbClr val="401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847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I should understand it, </a:t>
                      </a:r>
                      <a:r>
                        <a:rPr sz="2400" spc="-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as 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there is </a:t>
                      </a:r>
                      <a:r>
                        <a:rPr sz="2400" spc="-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no confusing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word</a:t>
                      </a:r>
                      <a:r>
                        <a:rPr sz="2400" spc="-7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in  this </a:t>
                      </a:r>
                      <a:r>
                        <a:rPr sz="2400" spc="-1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letter,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could you </a:t>
                      </a:r>
                      <a:r>
                        <a:rPr sz="2400" spc="-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please 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explain it once again</a:t>
                      </a:r>
                      <a:r>
                        <a:rPr sz="2400" spc="-11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..?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401F00"/>
                      </a:solidFill>
                      <a:prstDash val="solid"/>
                    </a:lnL>
                    <a:lnR w="28575">
                      <a:solidFill>
                        <a:srgbClr val="401F00"/>
                      </a:solidFill>
                      <a:prstDash val="solid"/>
                    </a:lnR>
                    <a:lnT w="12700">
                      <a:solidFill>
                        <a:srgbClr val="401F00"/>
                      </a:solidFill>
                      <a:prstDash val="solid"/>
                    </a:lnT>
                    <a:lnB w="12700">
                      <a:solidFill>
                        <a:srgbClr val="401F00"/>
                      </a:solidFill>
                      <a:prstDash val="solid"/>
                    </a:lnB>
                    <a:solidFill>
                      <a:srgbClr val="FAF9E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01F00"/>
                      </a:solidFill>
                      <a:prstDash val="solid"/>
                    </a:lnL>
                    <a:lnT w="12700">
                      <a:solidFill>
                        <a:srgbClr val="9F8366"/>
                      </a:solidFill>
                      <a:prstDash val="solid"/>
                    </a:lnT>
                    <a:solidFill>
                      <a:srgbClr val="FAF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376">
                <a:tc>
                  <a:txBody>
                    <a:bodyPr/>
                    <a:lstStyle/>
                    <a:p>
                      <a:pPr marL="91440" marR="2762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Its your fault, you did not  properly read </a:t>
                      </a:r>
                      <a:r>
                        <a:rPr sz="2400" spc="-1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my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latest</a:t>
                      </a:r>
                      <a:r>
                        <a:rPr sz="2400" spc="-14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6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FAX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401F00"/>
                      </a:solidFill>
                      <a:prstDash val="solid"/>
                    </a:lnL>
                    <a:lnR w="12700">
                      <a:solidFill>
                        <a:srgbClr val="401F00"/>
                      </a:solidFill>
                      <a:prstDash val="solid"/>
                    </a:lnR>
                    <a:lnT w="12700">
                      <a:solidFill>
                        <a:srgbClr val="401F00"/>
                      </a:solidFill>
                      <a:prstDash val="solid"/>
                    </a:lnT>
                    <a:lnB w="28575">
                      <a:solidFill>
                        <a:srgbClr val="401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939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Sometimes </a:t>
                      </a:r>
                      <a:r>
                        <a:rPr sz="2400" spc="-1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my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wording </a:t>
                      </a:r>
                      <a:r>
                        <a:rPr sz="2400" spc="-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400" spc="-5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not  precise; let </a:t>
                      </a:r>
                      <a:r>
                        <a:rPr sz="2400" spc="-1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me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try</a:t>
                      </a:r>
                      <a:r>
                        <a:rPr sz="2400" spc="-95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401F00"/>
                          </a:solidFill>
                          <a:latin typeface="Times New Roman"/>
                          <a:cs typeface="Times New Roman"/>
                        </a:rPr>
                        <a:t>again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401F00"/>
                      </a:solidFill>
                      <a:prstDash val="solid"/>
                    </a:lnL>
                    <a:lnR w="28575">
                      <a:solidFill>
                        <a:srgbClr val="401F00"/>
                      </a:solidFill>
                      <a:prstDash val="solid"/>
                    </a:lnR>
                    <a:lnT w="12700">
                      <a:solidFill>
                        <a:srgbClr val="401F00"/>
                      </a:solidFill>
                      <a:prstDash val="solid"/>
                    </a:lnT>
                    <a:lnB w="28575">
                      <a:solidFill>
                        <a:srgbClr val="401F00"/>
                      </a:solidFill>
                      <a:prstDash val="solid"/>
                    </a:lnB>
                    <a:solidFill>
                      <a:srgbClr val="FAF9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01F00"/>
                      </a:solidFill>
                      <a:prstDash val="solid"/>
                    </a:lnL>
                    <a:lnT w="12700">
                      <a:solidFill>
                        <a:srgbClr val="9F8366"/>
                      </a:solidFill>
                      <a:prstDash val="solid"/>
                    </a:lnT>
                    <a:solidFill>
                      <a:srgbClr val="FAF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93444" y="4806822"/>
            <a:ext cx="73501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D3333"/>
                </a:solidFill>
                <a:latin typeface="Times New Roman"/>
                <a:cs typeface="Times New Roman"/>
              </a:rPr>
              <a:t>Thoughtfulness and</a:t>
            </a:r>
            <a:r>
              <a:rPr sz="2000" b="1" spc="-7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D3333"/>
                </a:solidFill>
                <a:latin typeface="Times New Roman"/>
                <a:cs typeface="Times New Roman"/>
              </a:rPr>
              <a:t>Appreciation</a:t>
            </a:r>
            <a:endParaRPr sz="2000">
              <a:latin typeface="Times New Roman"/>
              <a:cs typeface="Times New Roman"/>
            </a:endParaRPr>
          </a:p>
          <a:p>
            <a:pPr marL="12700" marR="5080" indent="913765">
              <a:lnSpc>
                <a:spcPct val="100000"/>
              </a:lnSpc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Writers </a:t>
            </a:r>
            <a:r>
              <a:rPr sz="2000" spc="5" dirty="0">
                <a:solidFill>
                  <a:srgbClr val="401F00"/>
                </a:solidFill>
                <a:latin typeface="Times New Roman"/>
                <a:cs typeface="Times New Roman"/>
              </a:rPr>
              <a:t>who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send cordial, courteous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messages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of deserved 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congratulations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and appreciation (to a person inside &amp; outside) help to  build goodwill. The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value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of goodwill or public esteem for the firm</a:t>
            </a:r>
            <a:r>
              <a:rPr sz="2000" spc="-22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1F00"/>
                </a:solidFill>
                <a:latin typeface="Times New Roman"/>
                <a:cs typeface="Times New Roman"/>
              </a:rPr>
              <a:t>may 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be worth thousands of</a:t>
            </a:r>
            <a:r>
              <a:rPr sz="2000" spc="-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dollars.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43611"/>
            <a:ext cx="3270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33CC"/>
                </a:solidFill>
                <a:latin typeface="Times New Roman"/>
                <a:cs typeface="Times New Roman"/>
              </a:rPr>
              <a:t>7)</a:t>
            </a:r>
            <a:r>
              <a:rPr sz="4400" b="0" spc="-9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33CC"/>
                </a:solidFill>
                <a:latin typeface="Times New Roman"/>
                <a:cs typeface="Times New Roman"/>
              </a:rPr>
              <a:t>Correctness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654810"/>
            <a:ext cx="7759700" cy="3952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5080" indent="-343535">
              <a:lnSpc>
                <a:spcPts val="3030"/>
              </a:lnSpc>
              <a:spcBef>
                <a:spcPts val="470"/>
              </a:spcBef>
              <a:tabLst>
                <a:tab pos="638810" algn="l"/>
                <a:tab pos="1344295" algn="l"/>
                <a:tab pos="2227580" algn="l"/>
                <a:tab pos="2795905" algn="l"/>
                <a:tab pos="4664710" algn="l"/>
                <a:tab pos="5173345" algn="l"/>
                <a:tab pos="6373495" algn="l"/>
              </a:tabLst>
            </a:pP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co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co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rect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ess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per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g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mmar,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punctuation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spelling.</a:t>
            </a:r>
            <a:endParaRPr sz="2800">
              <a:latin typeface="Times New Roman"/>
              <a:cs typeface="Times New Roman"/>
            </a:endParaRPr>
          </a:p>
          <a:p>
            <a:pPr marL="355600" marR="6985" indent="-343535">
              <a:lnSpc>
                <a:spcPts val="3020"/>
              </a:lnSpc>
              <a:spcBef>
                <a:spcPts val="670"/>
              </a:spcBef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however, message must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perfect grammatically and  mechanically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3030"/>
              </a:lnSpc>
              <a:spcBef>
                <a:spcPts val="675"/>
              </a:spcBef>
              <a:tabLst>
                <a:tab pos="376555" algn="l"/>
                <a:tab pos="1204595" algn="l"/>
                <a:tab pos="2132330" algn="l"/>
                <a:tab pos="4097020" algn="l"/>
                <a:tab pos="4667250" algn="l"/>
                <a:tab pos="5988685" algn="l"/>
                <a:tab pos="6542405" algn="l"/>
              </a:tabLst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.		The	t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rm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co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re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es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ap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lied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	bu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s</a:t>
            </a:r>
            <a:r>
              <a:rPr sz="2800" spc="-20" dirty="0">
                <a:solidFill>
                  <a:srgbClr val="401F0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ess  messages also mean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three</a:t>
            </a:r>
            <a:r>
              <a:rPr sz="2800" spc="-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characteristics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Clr>
                <a:srgbClr val="401F00"/>
              </a:buClr>
              <a:buSzPct val="89285"/>
              <a:buChar char="o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Use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the right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level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language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lr>
                <a:srgbClr val="401F00"/>
              </a:buClr>
              <a:buSzPct val="89285"/>
              <a:buChar char="o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Check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accuracy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of figures,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facts and</a:t>
            </a:r>
            <a:r>
              <a:rPr sz="2800" spc="-6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words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Clr>
                <a:srgbClr val="401F00"/>
              </a:buClr>
              <a:buSzPct val="89285"/>
              <a:buChar char="o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Maintain acceptable </a:t>
            </a:r>
            <a:r>
              <a:rPr sz="2800" dirty="0">
                <a:solidFill>
                  <a:srgbClr val="CD3333"/>
                </a:solidFill>
                <a:latin typeface="Times New Roman"/>
                <a:cs typeface="Times New Roman"/>
              </a:rPr>
              <a:t>writing</a:t>
            </a:r>
            <a:r>
              <a:rPr sz="2800" spc="-6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D3333"/>
                </a:solidFill>
                <a:latin typeface="Times New Roman"/>
                <a:cs typeface="Times New Roman"/>
              </a:rPr>
              <a:t>mechanics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25577"/>
            <a:ext cx="7706359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33CC"/>
                </a:solidFill>
              </a:rPr>
              <a:t>Use the right Level</a:t>
            </a:r>
            <a:r>
              <a:rPr sz="4400" spc="-90" dirty="0">
                <a:solidFill>
                  <a:srgbClr val="FF33CC"/>
                </a:solidFill>
              </a:rPr>
              <a:t> </a:t>
            </a:r>
            <a:r>
              <a:rPr sz="4400" dirty="0">
                <a:solidFill>
                  <a:srgbClr val="FF33CC"/>
                </a:solidFill>
              </a:rPr>
              <a:t>of</a:t>
            </a:r>
            <a:endParaRPr sz="4400" dirty="0"/>
          </a:p>
          <a:p>
            <a:pPr marL="12700">
              <a:lnSpc>
                <a:spcPct val="100000"/>
              </a:lnSpc>
              <a:tabLst>
                <a:tab pos="7693025" algn="l"/>
              </a:tabLst>
            </a:pPr>
            <a:r>
              <a:rPr sz="4400" u="sng" dirty="0">
                <a:solidFill>
                  <a:srgbClr val="FF33CC"/>
                </a:solidFill>
                <a:uFill>
                  <a:solidFill>
                    <a:srgbClr val="9F8366"/>
                  </a:solidFill>
                </a:uFill>
              </a:rPr>
              <a:t>Language	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1763889"/>
            <a:ext cx="7614920" cy="31413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we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suggest that there are three level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language</a:t>
            </a:r>
            <a:endParaRPr sz="2800">
              <a:latin typeface="Times New Roman"/>
              <a:cs typeface="Times New Roman"/>
            </a:endParaRPr>
          </a:p>
          <a:p>
            <a:pPr marL="708660" indent="-696595">
              <a:lnSpc>
                <a:spcPct val="100000"/>
              </a:lnSpc>
              <a:spcBef>
                <a:spcPts val="340"/>
              </a:spcBef>
              <a:buSzPct val="89285"/>
              <a:buAutoNum type="arabicPeriod"/>
              <a:tabLst>
                <a:tab pos="708660" algn="l"/>
                <a:tab pos="709295" algn="l"/>
              </a:tabLst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formal</a:t>
            </a:r>
            <a:endParaRPr sz="2800">
              <a:latin typeface="Times New Roman"/>
              <a:cs typeface="Times New Roman"/>
            </a:endParaRPr>
          </a:p>
          <a:p>
            <a:pPr marL="621665" indent="-609600">
              <a:lnSpc>
                <a:spcPct val="100000"/>
              </a:lnSpc>
              <a:spcBef>
                <a:spcPts val="335"/>
              </a:spcBef>
              <a:buSzPct val="89285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informal</a:t>
            </a:r>
            <a:endParaRPr sz="2800">
              <a:latin typeface="Times New Roman"/>
              <a:cs typeface="Times New Roman"/>
            </a:endParaRPr>
          </a:p>
          <a:p>
            <a:pPr marL="621665" indent="-609600">
              <a:lnSpc>
                <a:spcPct val="100000"/>
              </a:lnSpc>
              <a:spcBef>
                <a:spcPts val="335"/>
              </a:spcBef>
              <a:buSzPct val="89285"/>
              <a:buAutoNum type="arabicPeriod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substandard.</a:t>
            </a:r>
            <a:endParaRPr sz="2800">
              <a:latin typeface="Times New Roman"/>
              <a:cs typeface="Times New Roman"/>
            </a:endParaRPr>
          </a:p>
          <a:p>
            <a:pPr marL="621665" marR="5080" indent="-609600" algn="just">
              <a:lnSpc>
                <a:spcPts val="3020"/>
              </a:lnSpc>
              <a:spcBef>
                <a:spcPts val="725"/>
              </a:spcBef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Take 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quick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guess: what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kind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writing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is  associated with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each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level?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What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style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each?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4625" marR="5080" indent="-66802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Times New Roman"/>
                <a:cs typeface="Times New Roman"/>
              </a:rPr>
              <a:t>Seven </a:t>
            </a:r>
            <a:r>
              <a:rPr b="0" spc="-5" dirty="0">
                <a:latin typeface="Times New Roman"/>
                <a:cs typeface="Times New Roman"/>
              </a:rPr>
              <a:t>C’s of Effective  </a:t>
            </a:r>
            <a:r>
              <a:rPr b="0" dirty="0">
                <a:latin typeface="Times New Roman"/>
                <a:cs typeface="Times New Roman"/>
              </a:rPr>
              <a:t>Communication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1826970"/>
            <a:ext cx="2845435" cy="37826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45465" indent="-533400">
              <a:lnSpc>
                <a:spcPct val="100000"/>
              </a:lnSpc>
              <a:spcBef>
                <a:spcPts val="484"/>
              </a:spcBef>
              <a:buClr>
                <a:srgbClr val="CE9963"/>
              </a:buClr>
              <a:buSzPct val="89062"/>
              <a:buAutoNum type="arabicPeriod"/>
              <a:tabLst>
                <a:tab pos="545465" algn="l"/>
                <a:tab pos="546100" algn="l"/>
              </a:tabLst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Completeness</a:t>
            </a:r>
            <a:endParaRPr sz="3200">
              <a:latin typeface="Times New Roman"/>
              <a:cs typeface="Times New Roman"/>
            </a:endParaRPr>
          </a:p>
          <a:p>
            <a:pPr marL="545465" indent="-533400">
              <a:lnSpc>
                <a:spcPct val="100000"/>
              </a:lnSpc>
              <a:spcBef>
                <a:spcPts val="390"/>
              </a:spcBef>
              <a:buClr>
                <a:srgbClr val="CE9963"/>
              </a:buClr>
              <a:buSzPct val="89062"/>
              <a:buAutoNum type="arabicPeriod"/>
              <a:tabLst>
                <a:tab pos="545465" algn="l"/>
                <a:tab pos="546100" algn="l"/>
              </a:tabLst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Conciseness</a:t>
            </a:r>
            <a:endParaRPr sz="3200">
              <a:latin typeface="Times New Roman"/>
              <a:cs typeface="Times New Roman"/>
            </a:endParaRPr>
          </a:p>
          <a:p>
            <a:pPr marL="545465" indent="-533400">
              <a:lnSpc>
                <a:spcPct val="100000"/>
              </a:lnSpc>
              <a:spcBef>
                <a:spcPts val="384"/>
              </a:spcBef>
              <a:buClr>
                <a:srgbClr val="CE9963"/>
              </a:buClr>
              <a:buSzPct val="89062"/>
              <a:buAutoNum type="arabicPeriod"/>
              <a:tabLst>
                <a:tab pos="545465" algn="l"/>
                <a:tab pos="546100" algn="l"/>
              </a:tabLst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Consideration</a:t>
            </a:r>
            <a:endParaRPr sz="3200">
              <a:latin typeface="Times New Roman"/>
              <a:cs typeface="Times New Roman"/>
            </a:endParaRPr>
          </a:p>
          <a:p>
            <a:pPr marL="545465" indent="-533400">
              <a:lnSpc>
                <a:spcPct val="100000"/>
              </a:lnSpc>
              <a:spcBef>
                <a:spcPts val="385"/>
              </a:spcBef>
              <a:buClr>
                <a:srgbClr val="CE9963"/>
              </a:buClr>
              <a:buSzPct val="89062"/>
              <a:buAutoNum type="arabicPeriod"/>
              <a:tabLst>
                <a:tab pos="545465" algn="l"/>
                <a:tab pos="546100" algn="l"/>
              </a:tabLst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Concreteness</a:t>
            </a:r>
            <a:endParaRPr sz="3200">
              <a:latin typeface="Times New Roman"/>
              <a:cs typeface="Times New Roman"/>
            </a:endParaRPr>
          </a:p>
          <a:p>
            <a:pPr marL="545465" indent="-533400">
              <a:lnSpc>
                <a:spcPct val="100000"/>
              </a:lnSpc>
              <a:spcBef>
                <a:spcPts val="384"/>
              </a:spcBef>
              <a:buClr>
                <a:srgbClr val="CE9963"/>
              </a:buClr>
              <a:buSzPct val="89062"/>
              <a:buAutoNum type="arabicPeriod"/>
              <a:tabLst>
                <a:tab pos="545465" algn="l"/>
                <a:tab pos="546100" algn="l"/>
              </a:tabLst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Clarity</a:t>
            </a:r>
            <a:endParaRPr sz="3200">
              <a:latin typeface="Times New Roman"/>
              <a:cs typeface="Times New Roman"/>
            </a:endParaRPr>
          </a:p>
          <a:p>
            <a:pPr marL="545465" indent="-533400">
              <a:lnSpc>
                <a:spcPct val="100000"/>
              </a:lnSpc>
              <a:spcBef>
                <a:spcPts val="380"/>
              </a:spcBef>
              <a:buClr>
                <a:srgbClr val="CE9963"/>
              </a:buClr>
              <a:buSzPct val="89062"/>
              <a:buAutoNum type="arabicPeriod"/>
              <a:tabLst>
                <a:tab pos="545465" algn="l"/>
                <a:tab pos="546100" algn="l"/>
              </a:tabLst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Courtesy</a:t>
            </a:r>
            <a:endParaRPr sz="3200">
              <a:latin typeface="Times New Roman"/>
              <a:cs typeface="Times New Roman"/>
            </a:endParaRPr>
          </a:p>
          <a:p>
            <a:pPr marL="545465" indent="-533400">
              <a:lnSpc>
                <a:spcPct val="100000"/>
              </a:lnSpc>
              <a:spcBef>
                <a:spcPts val="390"/>
              </a:spcBef>
              <a:buClr>
                <a:srgbClr val="CE9963"/>
              </a:buClr>
              <a:buSzPct val="89062"/>
              <a:buAutoNum type="arabicPeriod"/>
              <a:tabLst>
                <a:tab pos="545465" algn="l"/>
                <a:tab pos="546100" algn="l"/>
              </a:tabLst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Correctness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29513"/>
            <a:ext cx="5737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FF33CC"/>
                </a:solidFill>
                <a:latin typeface="Times New Roman"/>
                <a:cs typeface="Times New Roman"/>
              </a:rPr>
              <a:t>Formal </a:t>
            </a:r>
            <a:r>
              <a:rPr b="0" dirty="0">
                <a:solidFill>
                  <a:srgbClr val="FF33CC"/>
                </a:solidFill>
                <a:latin typeface="Times New Roman"/>
                <a:cs typeface="Times New Roman"/>
              </a:rPr>
              <a:t>and </a:t>
            </a:r>
            <a:r>
              <a:rPr b="0" spc="-5" dirty="0">
                <a:solidFill>
                  <a:srgbClr val="FF33CC"/>
                </a:solidFill>
                <a:latin typeface="Times New Roman"/>
                <a:cs typeface="Times New Roman"/>
              </a:rPr>
              <a:t>Informal</a:t>
            </a:r>
            <a:r>
              <a:rPr b="0" spc="-2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FF33CC"/>
                </a:solidFill>
                <a:latin typeface="Times New Roman"/>
                <a:cs typeface="Times New Roman"/>
              </a:rPr>
              <a:t>Words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1473453"/>
            <a:ext cx="754062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Formal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writing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often associated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with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scholarly writing:  doctoral dissertations, scholarly,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legal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documents,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top-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level government agreements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other material where  formality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is</a:t>
            </a:r>
            <a:r>
              <a:rPr sz="24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demanded.</a:t>
            </a:r>
            <a:endParaRPr sz="2400">
              <a:latin typeface="Times New Roman"/>
              <a:cs typeface="Times New Roman"/>
            </a:endParaRPr>
          </a:p>
          <a:p>
            <a:pPr marL="354965" marR="6985" indent="-342900" algn="just">
              <a:lnSpc>
                <a:spcPts val="2300"/>
              </a:lnSpc>
              <a:spcBef>
                <a:spcPts val="560"/>
              </a:spcBef>
            </a:pP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Informal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writing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more characteristic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business writing. 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Here you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use words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that are short,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well-known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and  conversational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in this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comparison</a:t>
            </a:r>
            <a:r>
              <a:rPr sz="2400" spc="-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list: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3668344"/>
            <a:ext cx="17767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CC"/>
                </a:solidFill>
                <a:latin typeface="Times New Roman"/>
                <a:cs typeface="Times New Roman"/>
              </a:rPr>
              <a:t>More</a:t>
            </a:r>
            <a:r>
              <a:rPr sz="2400" b="1" spc="-11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CC"/>
                </a:solidFill>
                <a:latin typeface="Times New Roman"/>
                <a:cs typeface="Times New Roman"/>
              </a:rPr>
              <a:t>Formal 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Participate  Endeavor  Ascertain  Utilize  Interrogate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375" y="3668344"/>
            <a:ext cx="197421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CC"/>
                </a:solidFill>
                <a:latin typeface="Times New Roman"/>
                <a:cs typeface="Times New Roman"/>
              </a:rPr>
              <a:t>less</a:t>
            </a:r>
            <a:r>
              <a:rPr sz="2400" b="1" spc="-3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CC"/>
                </a:solidFill>
                <a:latin typeface="Times New Roman"/>
                <a:cs typeface="Times New Roman"/>
              </a:rPr>
              <a:t>formal</a:t>
            </a:r>
            <a:endParaRPr sz="2400">
              <a:latin typeface="Times New Roman"/>
              <a:cs typeface="Times New Roman"/>
            </a:endParaRPr>
          </a:p>
          <a:p>
            <a:pPr marL="927100" marR="530225">
              <a:lnSpc>
                <a:spcPct val="100000"/>
              </a:lnSpc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Join  try</a:t>
            </a:r>
            <a:endParaRPr sz="2400">
              <a:latin typeface="Times New Roman"/>
              <a:cs typeface="Times New Roman"/>
            </a:endParaRPr>
          </a:p>
          <a:p>
            <a:pPr marL="927100" marR="5080">
              <a:lnSpc>
                <a:spcPct val="100000"/>
              </a:lnSpc>
            </a:pP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find out  use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ques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43611"/>
            <a:ext cx="5132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33CC"/>
                </a:solidFill>
                <a:latin typeface="Times New Roman"/>
                <a:cs typeface="Times New Roman"/>
              </a:rPr>
              <a:t>Substandard</a:t>
            </a:r>
            <a:r>
              <a:rPr sz="4400" b="0" spc="-10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33CC"/>
                </a:solidFill>
                <a:latin typeface="Times New Roman"/>
                <a:cs typeface="Times New Roman"/>
              </a:rPr>
              <a:t>Language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67995" marR="5080" indent="-343535">
              <a:lnSpc>
                <a:spcPct val="80000"/>
              </a:lnSpc>
              <a:spcBef>
                <a:spcPts val="765"/>
              </a:spcBef>
            </a:pPr>
            <a:r>
              <a:rPr spc="-5" dirty="0"/>
              <a:t>Avoid </a:t>
            </a:r>
            <a:r>
              <a:rPr dirty="0"/>
              <a:t>substandard </a:t>
            </a:r>
            <a:r>
              <a:rPr spc="-5" dirty="0"/>
              <a:t>language. Using correct </a:t>
            </a:r>
            <a:r>
              <a:rPr dirty="0"/>
              <a:t>words,  </a:t>
            </a:r>
            <a:r>
              <a:rPr spc="-5" dirty="0"/>
              <a:t>incorrect </a:t>
            </a:r>
            <a:r>
              <a:rPr spc="-10" dirty="0"/>
              <a:t>grammar, </a:t>
            </a:r>
            <a:r>
              <a:rPr spc="-5" dirty="0"/>
              <a:t>faulty </a:t>
            </a:r>
            <a:r>
              <a:rPr dirty="0"/>
              <a:t>pronunciation </a:t>
            </a:r>
            <a:r>
              <a:rPr spc="-5" dirty="0"/>
              <a:t>all  </a:t>
            </a:r>
            <a:r>
              <a:rPr dirty="0"/>
              <a:t>suggest </a:t>
            </a:r>
            <a:r>
              <a:rPr spc="-5" dirty="0"/>
              <a:t>as inability to use </a:t>
            </a:r>
            <a:r>
              <a:rPr dirty="0"/>
              <a:t>good English. </a:t>
            </a:r>
            <a:r>
              <a:rPr spc="-5" dirty="0"/>
              <a:t>Some  examples</a:t>
            </a:r>
            <a:r>
              <a:rPr spc="-15" dirty="0"/>
              <a:t> </a:t>
            </a:r>
            <a:r>
              <a:rPr dirty="0"/>
              <a:t>follow: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2987167"/>
            <a:ext cx="221805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33CC"/>
                </a:solidFill>
                <a:latin typeface="Times New Roman"/>
                <a:cs typeface="Times New Roman"/>
              </a:rPr>
              <a:t>Substandard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Ain’t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Can’t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hardly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Aim to</a:t>
            </a:r>
            <a:r>
              <a:rPr sz="2800" spc="-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proving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Desirous to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Stoled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9828" y="2987167"/>
            <a:ext cx="261874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33CC"/>
                </a:solidFill>
                <a:latin typeface="Times New Roman"/>
                <a:cs typeface="Times New Roman"/>
              </a:rPr>
              <a:t>More</a:t>
            </a:r>
            <a:r>
              <a:rPr sz="2800" b="1" spc="-6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33CC"/>
                </a:solidFill>
                <a:latin typeface="Times New Roman"/>
                <a:cs typeface="Times New Roman"/>
              </a:rPr>
              <a:t>Acceptable</a:t>
            </a:r>
            <a:endParaRPr sz="2800">
              <a:latin typeface="Times New Roman"/>
              <a:cs typeface="Times New Roman"/>
            </a:endParaRPr>
          </a:p>
          <a:p>
            <a:pPr marL="12700" marR="801370">
              <a:lnSpc>
                <a:spcPct val="100000"/>
              </a:lnSpc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isn’t,aren’t  can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hardly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aim to</a:t>
            </a:r>
            <a:r>
              <a:rPr sz="2800" spc="-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prove  desirous of  stolen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1021" y="600202"/>
            <a:ext cx="6074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33CC"/>
                </a:solidFill>
              </a:rPr>
              <a:t>Facts and Figures</a:t>
            </a:r>
            <a:r>
              <a:rPr spc="-30" dirty="0">
                <a:solidFill>
                  <a:srgbClr val="FF33CC"/>
                </a:solidFill>
              </a:rPr>
              <a:t> </a:t>
            </a:r>
            <a:r>
              <a:rPr spc="-5" dirty="0">
                <a:solidFill>
                  <a:srgbClr val="FF33CC"/>
                </a:solidFill>
              </a:rPr>
              <a:t>Accuracy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639570"/>
            <a:ext cx="7795259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Check Accuracy of Facts, Figures and</a:t>
            </a:r>
            <a:r>
              <a:rPr sz="2000" spc="-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words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480"/>
              </a:spcBef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It is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impossible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to convey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meaning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precisely, through words, from the head  of the sender to a receiver. Our goal is to be as precise as possible,</a:t>
            </a:r>
            <a:r>
              <a:rPr sz="2000" spc="-2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which 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means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checking and double-checki</a:t>
            </a:r>
            <a:r>
              <a:rPr lang="en-US" sz="2000" dirty="0">
                <a:solidFill>
                  <a:srgbClr val="401F00"/>
                </a:solidFill>
                <a:latin typeface="Times New Roman"/>
                <a:cs typeface="Times New Roman"/>
              </a:rPr>
              <a:t>ng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 to ensure</a:t>
            </a:r>
            <a:r>
              <a:rPr sz="2000" spc="-1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that  the figures, facts and words you use are</a:t>
            </a:r>
            <a:r>
              <a:rPr sz="2000" spc="-1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correct.</a:t>
            </a:r>
            <a:endParaRPr sz="2000" dirty="0">
              <a:latin typeface="Times New Roman"/>
              <a:cs typeface="Times New Roman"/>
            </a:endParaRPr>
          </a:p>
          <a:p>
            <a:pPr marL="355600" marR="109220" indent="-343535">
              <a:lnSpc>
                <a:spcPts val="1920"/>
              </a:lnSpc>
              <a:spcBef>
                <a:spcPts val="459"/>
              </a:spcBef>
            </a:pP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“A good check of your data is to have another person read and </a:t>
            </a: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comment</a:t>
            </a:r>
            <a:r>
              <a:rPr sz="2000" spc="-21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D3333"/>
                </a:solidFill>
                <a:latin typeface="Times New Roman"/>
                <a:cs typeface="Times New Roman"/>
              </a:rPr>
              <a:t>on  the validity of the</a:t>
            </a:r>
            <a:r>
              <a:rPr sz="2000" spc="-8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D3333"/>
                </a:solidFill>
                <a:latin typeface="Times New Roman"/>
                <a:cs typeface="Times New Roman"/>
              </a:rPr>
              <a:t>material”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401F00"/>
                </a:solidFill>
                <a:latin typeface="Times New Roman"/>
                <a:cs typeface="Times New Roman"/>
              </a:rPr>
              <a:t>Figures and</a:t>
            </a:r>
            <a:r>
              <a:rPr sz="2000" b="1" spc="-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1F00"/>
                </a:solidFill>
                <a:latin typeface="Times New Roman"/>
                <a:cs typeface="Times New Roman"/>
              </a:rPr>
              <a:t>facts</a:t>
            </a:r>
            <a:endParaRPr sz="20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90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Verify your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statistical</a:t>
            </a:r>
            <a:r>
              <a:rPr sz="2000" spc="-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data</a:t>
            </a:r>
            <a:endParaRPr sz="20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90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Double-check your</a:t>
            </a:r>
            <a:r>
              <a:rPr sz="2000" spc="-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totals</a:t>
            </a:r>
            <a:endParaRPr sz="20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90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Avoid guessing at laws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that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have an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impact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on you, the sender and</a:t>
            </a:r>
            <a:r>
              <a:rPr sz="2000" spc="-1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your</a:t>
            </a:r>
            <a:endParaRPr sz="20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90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Have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someone else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read your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message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if the topic involves</a:t>
            </a:r>
            <a:r>
              <a:rPr sz="2000" spc="-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data.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90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Determine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whether a </a:t>
            </a: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“fact”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has changed over</a:t>
            </a:r>
            <a:r>
              <a:rPr sz="2000" spc="-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1F00"/>
                </a:solidFill>
                <a:latin typeface="Times New Roman"/>
                <a:cs typeface="Times New Roman"/>
              </a:rPr>
              <a:t>time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9389" y="582244"/>
            <a:ext cx="5814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33CC"/>
                </a:solidFill>
              </a:rPr>
              <a:t>Proper Use of Confusing Words</a:t>
            </a:r>
            <a:r>
              <a:rPr sz="3200" spc="-135" dirty="0">
                <a:solidFill>
                  <a:srgbClr val="FF33CC"/>
                </a:solidFill>
              </a:rPr>
              <a:t> </a:t>
            </a:r>
            <a:r>
              <a:rPr sz="3200" dirty="0">
                <a:solidFill>
                  <a:srgbClr val="FF33CC"/>
                </a:solidFill>
              </a:rPr>
              <a:t>!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93444" y="1563370"/>
            <a:ext cx="7468234" cy="8191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585"/>
              </a:spcBef>
            </a:pPr>
            <a:r>
              <a:rPr sz="2000" spc="5" dirty="0">
                <a:solidFill>
                  <a:srgbClr val="401F00"/>
                </a:solidFill>
                <a:latin typeface="Times New Roman"/>
                <a:cs typeface="Times New Roman"/>
              </a:rPr>
              <a:t>Our </a:t>
            </a: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Languag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e (Any) is constantly changing. In fact,even dictionaries</a:t>
            </a:r>
            <a:r>
              <a:rPr sz="2000" spc="-2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can  </a:t>
            </a:r>
            <a:r>
              <a:rPr sz="2000" spc="5" dirty="0">
                <a:solidFill>
                  <a:srgbClr val="401F00"/>
                </a:solidFill>
                <a:latin typeface="Times New Roman"/>
                <a:cs typeface="Times New Roman"/>
              </a:rPr>
              <a:t>not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keep up with rapid change in </a:t>
            </a:r>
            <a:r>
              <a:rPr sz="2000" spc="5" dirty="0">
                <a:solidFill>
                  <a:srgbClr val="401F00"/>
                </a:solidFill>
                <a:latin typeface="Times New Roman"/>
                <a:cs typeface="Times New Roman"/>
              </a:rPr>
              <a:t>our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language. the following words  often confusing in</a:t>
            </a:r>
            <a:r>
              <a:rPr sz="2000" spc="-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usage: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661031"/>
            <a:ext cx="645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A,</a:t>
            </a:r>
            <a:r>
              <a:rPr sz="2000" spc="-9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7794" y="2661031"/>
            <a:ext cx="336296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use a before consonants</a:t>
            </a:r>
            <a:r>
              <a:rPr sz="2000" spc="-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1920"/>
              </a:lnSpc>
              <a:spcBef>
                <a:spcPts val="220"/>
              </a:spcBef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consonants sounds or a long ”</a:t>
            </a:r>
            <a:r>
              <a:rPr sz="2000" spc="-1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u”  sound. Use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an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before</a:t>
            </a:r>
            <a:r>
              <a:rPr sz="2000" spc="-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vowels.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3758260"/>
            <a:ext cx="1534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Accept,</a:t>
            </a:r>
            <a:r>
              <a:rPr sz="2000" spc="-9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except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2194" y="3758260"/>
            <a:ext cx="2997200" cy="10629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accept is a verb and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means</a:t>
            </a:r>
            <a:r>
              <a:rPr sz="2000" spc="-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to  receive. except is a verb or a  preposition and relates to 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omitting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or leaving</a:t>
            </a:r>
            <a:r>
              <a:rPr sz="2000" spc="-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out.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5099684"/>
            <a:ext cx="1562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Anxious,</a:t>
            </a:r>
            <a:r>
              <a:rPr sz="2000" spc="-11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33CC"/>
                </a:solidFill>
                <a:latin typeface="Times New Roman"/>
                <a:cs typeface="Times New Roman"/>
              </a:rPr>
              <a:t>eager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2194" y="5099684"/>
            <a:ext cx="3039745" cy="575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5"/>
              </a:spcBef>
            </a:pP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Anxious 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implies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worry,</a:t>
            </a:r>
            <a:r>
              <a:rPr sz="2000" spc="-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eager  conveys keen</a:t>
            </a:r>
            <a:r>
              <a:rPr sz="2000" spc="-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1F00"/>
                </a:solidFill>
                <a:latin typeface="Times New Roman"/>
                <a:cs typeface="Times New Roman"/>
              </a:rPr>
              <a:t>desire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2373" y="380745"/>
            <a:ext cx="3768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1)</a:t>
            </a:r>
            <a:r>
              <a:rPr sz="4400" b="0" spc="-8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Completeness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49653"/>
            <a:ext cx="7571105" cy="38303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4965" marR="1012190" indent="-342900">
              <a:lnSpc>
                <a:spcPts val="2300"/>
              </a:lnSpc>
              <a:spcBef>
                <a:spcPts val="660"/>
              </a:spcBef>
              <a:tabLst>
                <a:tab pos="5262880" algn="l"/>
              </a:tabLst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D3333"/>
                </a:solidFill>
                <a:latin typeface="Times New Roman"/>
                <a:cs typeface="Times New Roman"/>
              </a:rPr>
              <a:t>Message Receiver-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either listener or reader, desire 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complete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information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their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question.	e.g.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tabLst>
                <a:tab pos="913765" algn="l"/>
                <a:tab pos="6414135" algn="l"/>
              </a:tabLst>
            </a:pPr>
            <a:r>
              <a:rPr sz="2150" spc="1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10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suppose you are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working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with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multinational company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who  is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engaging with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engineering goods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r>
              <a:rPr sz="2400" spc="-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like</a:t>
            </a:r>
            <a:r>
              <a:rPr sz="24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A.C.	Now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let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say	one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of your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major customer wants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technical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information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regarding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“thermostat”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(because he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wants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  convey the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same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 the end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users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). In this case you have</a:t>
            </a:r>
            <a:r>
              <a:rPr sz="2400" spc="-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  provide him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complete information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in a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short span of</a:t>
            </a:r>
            <a:r>
              <a:rPr sz="2400" spc="-8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time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4965" marR="197485" indent="-342900">
              <a:lnSpc>
                <a:spcPct val="80000"/>
              </a:lnSpc>
              <a:spcBef>
                <a:spcPts val="58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If possible, provide him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extra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information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which he  does not</a:t>
            </a:r>
            <a:r>
              <a:rPr sz="24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know,.</a:t>
            </a:r>
            <a:endParaRPr sz="2400">
              <a:latin typeface="Times New Roman"/>
              <a:cs typeface="Times New Roman"/>
            </a:endParaRPr>
          </a:p>
          <a:p>
            <a:pPr marL="354965" marR="51435" indent="-342900">
              <a:lnSpc>
                <a:spcPts val="2300"/>
              </a:lnSpc>
              <a:spcBef>
                <a:spcPts val="56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this way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you can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maintain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 good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business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relation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with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him, otherwise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he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switch to an other</a:t>
            </a:r>
            <a:r>
              <a:rPr sz="2400" spc="-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company.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0826" y="581609"/>
            <a:ext cx="26339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A22D1"/>
                </a:solidFill>
              </a:rPr>
              <a:t>Five</a:t>
            </a:r>
            <a:r>
              <a:rPr sz="5400" spc="-105" dirty="0">
                <a:solidFill>
                  <a:srgbClr val="0A22D1"/>
                </a:solidFill>
              </a:rPr>
              <a:t> </a:t>
            </a:r>
            <a:r>
              <a:rPr sz="5400" dirty="0">
                <a:solidFill>
                  <a:srgbClr val="0A22D1"/>
                </a:solidFill>
              </a:rPr>
              <a:t>W’s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069644" y="1814829"/>
            <a:ext cx="7567930" cy="41960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4965" marR="154305" indent="-342900">
              <a:lnSpc>
                <a:spcPts val="2600"/>
              </a:lnSpc>
              <a:spcBef>
                <a:spcPts val="42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One way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make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your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message complete is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answer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five</a:t>
            </a:r>
            <a:r>
              <a:rPr sz="2400" spc="-2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D3333"/>
                </a:solidFill>
                <a:latin typeface="Times New Roman"/>
                <a:cs typeface="Times New Roman"/>
              </a:rPr>
              <a:t>W’s.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229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D3333"/>
                </a:solidFill>
                <a:latin typeface="Times New Roman"/>
                <a:cs typeface="Times New Roman"/>
              </a:rPr>
              <a:t>WHO?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150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D3333"/>
                </a:solidFill>
                <a:latin typeface="Times New Roman"/>
                <a:cs typeface="Times New Roman"/>
              </a:rPr>
              <a:t>WHAT?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14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D3333"/>
                </a:solidFill>
                <a:latin typeface="Times New Roman"/>
                <a:cs typeface="Times New Roman"/>
              </a:rPr>
              <a:t>WHEN?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150" spc="1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22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D3333"/>
                </a:solidFill>
                <a:latin typeface="Times New Roman"/>
                <a:cs typeface="Times New Roman"/>
              </a:rPr>
              <a:t>WHERE?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229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D3333"/>
                </a:solidFill>
                <a:latin typeface="Times New Roman"/>
                <a:cs typeface="Times New Roman"/>
              </a:rPr>
              <a:t>WHY?</a:t>
            </a:r>
            <a:endParaRPr sz="2400">
              <a:latin typeface="Times New Roman"/>
              <a:cs typeface="Times New Roman"/>
            </a:endParaRPr>
          </a:p>
          <a:p>
            <a:pPr marL="354965" marR="257810" indent="-342900">
              <a:lnSpc>
                <a:spcPts val="2590"/>
              </a:lnSpc>
              <a:spcBef>
                <a:spcPts val="615"/>
              </a:spcBef>
            </a:pPr>
            <a:r>
              <a:rPr sz="215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The five question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method is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useful when you write  requests,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announcements,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or other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informative</a:t>
            </a:r>
            <a:r>
              <a:rPr sz="2400" spc="-4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messages.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254"/>
              </a:spcBef>
            </a:pPr>
            <a:r>
              <a:rPr sz="2150" spc="1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150" spc="10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For instance, to order (request)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merchandise, make</a:t>
            </a:r>
            <a:r>
              <a:rPr sz="2400" spc="10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clear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ts val="2735"/>
              </a:lnSpc>
            </a:pPr>
            <a:r>
              <a:rPr sz="2400" i="1" u="heavy" spc="-5" dirty="0">
                <a:solidFill>
                  <a:srgbClr val="CD3333"/>
                </a:solidFill>
                <a:uFill>
                  <a:solidFill>
                    <a:srgbClr val="CD3333"/>
                  </a:solidFill>
                </a:uFill>
                <a:latin typeface="Times New Roman"/>
                <a:cs typeface="Times New Roman"/>
              </a:rPr>
              <a:t>WHAT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you want, </a:t>
            </a:r>
            <a:r>
              <a:rPr sz="2400" i="1" u="heavy" dirty="0">
                <a:solidFill>
                  <a:srgbClr val="CD3333"/>
                </a:solidFill>
                <a:uFill>
                  <a:solidFill>
                    <a:srgbClr val="CD3333"/>
                  </a:solidFill>
                </a:u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u need it, </a:t>
            </a:r>
            <a:r>
              <a:rPr sz="2400" i="1" u="heavy" dirty="0">
                <a:solidFill>
                  <a:srgbClr val="CD3333"/>
                </a:solidFill>
                <a:uFill>
                  <a:solidFill>
                    <a:srgbClr val="CD3333"/>
                  </a:solidFill>
                </a:uFill>
                <a:latin typeface="Times New Roman"/>
                <a:cs typeface="Times New Roman"/>
              </a:rPr>
              <a:t>WHERE</a:t>
            </a:r>
            <a:r>
              <a:rPr sz="2400" i="1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rgbClr val="CD333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to be</a:t>
            </a:r>
            <a:r>
              <a:rPr sz="2400" spc="-12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D3333"/>
                </a:solidFill>
                <a:latin typeface="Times New Roman"/>
                <a:cs typeface="Times New Roman"/>
              </a:rPr>
              <a:t>sent.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5945" y="714502"/>
            <a:ext cx="5752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Conclusion of completeness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58495" marR="132080" indent="-610235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At the end we can say that, </a:t>
            </a:r>
            <a:r>
              <a:rPr sz="3200" spc="5" dirty="0"/>
              <a:t>you </a:t>
            </a:r>
            <a:r>
              <a:rPr sz="3200" dirty="0"/>
              <a:t>must</a:t>
            </a:r>
            <a:r>
              <a:rPr sz="3200" spc="-80" dirty="0"/>
              <a:t> </a:t>
            </a:r>
            <a:r>
              <a:rPr sz="3200" dirty="0"/>
              <a:t>provide  him:-</a:t>
            </a:r>
          </a:p>
          <a:p>
            <a:pPr marL="658495" marR="33020" indent="-610235">
              <a:lnSpc>
                <a:spcPts val="3460"/>
              </a:lnSpc>
              <a:spcBef>
                <a:spcPts val="765"/>
              </a:spcBef>
              <a:buClr>
                <a:srgbClr val="CE9963"/>
              </a:buClr>
              <a:buSzPct val="89062"/>
              <a:buAutoNum type="arabicPeriod"/>
              <a:tabLst>
                <a:tab pos="659130" algn="l"/>
                <a:tab pos="659765" algn="l"/>
              </a:tabLst>
            </a:pPr>
            <a:r>
              <a:rPr sz="3200" dirty="0"/>
              <a:t>All necessary information as requested</a:t>
            </a:r>
            <a:r>
              <a:rPr sz="3200" spc="-75" dirty="0"/>
              <a:t> </a:t>
            </a:r>
            <a:r>
              <a:rPr sz="3200" dirty="0"/>
              <a:t>by  him.</a:t>
            </a:r>
          </a:p>
          <a:p>
            <a:pPr marL="658495" indent="-610235">
              <a:lnSpc>
                <a:spcPct val="100000"/>
              </a:lnSpc>
              <a:spcBef>
                <a:spcPts val="330"/>
              </a:spcBef>
              <a:buClr>
                <a:srgbClr val="CE9963"/>
              </a:buClr>
              <a:buSzPct val="89062"/>
              <a:buAutoNum type="arabicPeriod"/>
              <a:tabLst>
                <a:tab pos="659130" algn="l"/>
                <a:tab pos="659765" algn="l"/>
              </a:tabLst>
            </a:pPr>
            <a:r>
              <a:rPr sz="3200" dirty="0"/>
              <a:t>Answers to his all questions</a:t>
            </a:r>
            <a:r>
              <a:rPr sz="3200" spc="-70" dirty="0"/>
              <a:t> </a:t>
            </a:r>
            <a:r>
              <a:rPr sz="3200" dirty="0"/>
              <a:t>carefully</a:t>
            </a:r>
          </a:p>
          <a:p>
            <a:pPr marL="658495" marR="5080" indent="-610235">
              <a:lnSpc>
                <a:spcPts val="3460"/>
              </a:lnSpc>
              <a:spcBef>
                <a:spcPts val="815"/>
              </a:spcBef>
              <a:buClr>
                <a:srgbClr val="CE9963"/>
              </a:buClr>
              <a:buSzPct val="89062"/>
              <a:buAutoNum type="arabicPeriod"/>
              <a:tabLst>
                <a:tab pos="659130" algn="l"/>
                <a:tab pos="659765" algn="l"/>
              </a:tabLst>
            </a:pPr>
            <a:r>
              <a:rPr sz="3200" dirty="0"/>
              <a:t>Provide some more information, which</a:t>
            </a:r>
            <a:r>
              <a:rPr sz="3200" spc="-130" dirty="0"/>
              <a:t> </a:t>
            </a:r>
            <a:r>
              <a:rPr sz="3200" dirty="0"/>
              <a:t>he  is not requiring , just </a:t>
            </a:r>
            <a:r>
              <a:rPr sz="3200" spc="-5" dirty="0"/>
              <a:t>to </a:t>
            </a:r>
            <a:r>
              <a:rPr sz="3200" dirty="0"/>
              <a:t>maintain good  relations.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17321"/>
            <a:ext cx="3396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2)</a:t>
            </a:r>
            <a:r>
              <a:rPr sz="4400" b="0" spc="-8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Conciseness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1570989"/>
            <a:ext cx="7430770" cy="3782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21665" marR="5080" indent="-609600">
              <a:lnSpc>
                <a:spcPts val="3460"/>
              </a:lnSpc>
              <a:spcBef>
                <a:spcPts val="535"/>
              </a:spcBef>
              <a:tabLst>
                <a:tab pos="621665" algn="l"/>
                <a:tab pos="3978275" algn="l"/>
              </a:tabLst>
            </a:pPr>
            <a:r>
              <a:rPr sz="2850" spc="2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850" spc="25" dirty="0">
                <a:solidFill>
                  <a:srgbClr val="CE9963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Conciseness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means	</a:t>
            </a:r>
            <a:r>
              <a:rPr sz="3200" spc="5" dirty="0">
                <a:solidFill>
                  <a:srgbClr val="CD3333"/>
                </a:solidFill>
                <a:latin typeface="Times New Roman"/>
                <a:cs typeface="Times New Roman"/>
              </a:rPr>
              <a:t>“convey the</a:t>
            </a:r>
            <a:r>
              <a:rPr sz="3200" spc="-14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CD3333"/>
                </a:solidFill>
                <a:latin typeface="Times New Roman"/>
                <a:cs typeface="Times New Roman"/>
              </a:rPr>
              <a:t>message 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by using fewest</a:t>
            </a:r>
            <a:r>
              <a:rPr sz="3200" spc="-6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CD3333"/>
                </a:solidFill>
                <a:latin typeface="Times New Roman"/>
                <a:cs typeface="Times New Roman"/>
              </a:rPr>
              <a:t>words”.</a:t>
            </a:r>
            <a:endParaRPr sz="3200" dirty="0">
              <a:latin typeface="Times New Roman"/>
              <a:cs typeface="Times New Roman"/>
            </a:endParaRPr>
          </a:p>
          <a:p>
            <a:pPr marL="621665" marR="982344" indent="-609600">
              <a:lnSpc>
                <a:spcPts val="3460"/>
              </a:lnSpc>
              <a:spcBef>
                <a:spcPts val="765"/>
              </a:spcBef>
              <a:tabLst>
                <a:tab pos="621665" algn="l"/>
              </a:tabLst>
            </a:pPr>
            <a:r>
              <a:rPr sz="2850" spc="2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850" spc="25" dirty="0">
                <a:solidFill>
                  <a:srgbClr val="CE9963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“Conciseness is the prerequisite to  effective business</a:t>
            </a:r>
            <a:r>
              <a:rPr sz="3200" spc="-9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communication.”</a:t>
            </a:r>
            <a:endParaRPr sz="3200" dirty="0">
              <a:latin typeface="Times New Roman"/>
              <a:cs typeface="Times New Roman"/>
            </a:endParaRPr>
          </a:p>
          <a:p>
            <a:pPr marL="926465">
              <a:lnSpc>
                <a:spcPts val="3210"/>
              </a:lnSpc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As you know that all businessmen</a:t>
            </a:r>
            <a:r>
              <a:rPr sz="3200" spc="-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have</a:t>
            </a:r>
            <a:endParaRPr sz="3200" dirty="0">
              <a:latin typeface="Times New Roman"/>
              <a:cs typeface="Times New Roman"/>
            </a:endParaRPr>
          </a:p>
          <a:p>
            <a:pPr marL="621665">
              <a:lnSpc>
                <a:spcPts val="3650"/>
              </a:lnSpc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very short time</a:t>
            </a:r>
            <a:r>
              <a:rPr sz="3200" spc="-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621665" marR="329565" indent="-609600">
              <a:lnSpc>
                <a:spcPts val="3460"/>
              </a:lnSpc>
              <a:spcBef>
                <a:spcPts val="815"/>
              </a:spcBef>
              <a:tabLst>
                <a:tab pos="722630" algn="l"/>
              </a:tabLst>
            </a:pPr>
            <a:r>
              <a:rPr sz="2850" spc="2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850" spc="25" dirty="0">
                <a:solidFill>
                  <a:srgbClr val="CE9963"/>
                </a:solidFill>
                <a:latin typeface="Times New Roman"/>
                <a:cs typeface="Times New Roman"/>
              </a:rPr>
              <a:t>		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Hence a concise message save the</a:t>
            </a:r>
            <a:r>
              <a:rPr sz="3200" spc="-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time  and expenses for both the</a:t>
            </a:r>
            <a:r>
              <a:rPr sz="3200" spc="-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parties.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8412" y="732790"/>
            <a:ext cx="7263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 To achieve the conciseness</a:t>
            </a:r>
            <a:r>
              <a:rPr spc="25" dirty="0"/>
              <a:t> </a:t>
            </a:r>
            <a:r>
              <a:rPr spc="-5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5394" y="1770634"/>
            <a:ext cx="641667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tabLst>
                <a:tab pos="3469004" algn="l"/>
                <a:tab pos="5717540" algn="l"/>
              </a:tabLst>
            </a:pPr>
            <a:r>
              <a:rPr sz="3600" spc="-5" dirty="0">
                <a:solidFill>
                  <a:srgbClr val="401F00"/>
                </a:solidFill>
                <a:latin typeface="Times New Roman"/>
                <a:cs typeface="Times New Roman"/>
              </a:rPr>
              <a:t>For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achieving</a:t>
            </a:r>
            <a:r>
              <a:rPr sz="3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the c</a:t>
            </a:r>
            <a:r>
              <a:rPr sz="3600" spc="5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ncisene</a:t>
            </a:r>
            <a:r>
              <a:rPr sz="3600" spc="5" dirty="0">
                <a:solidFill>
                  <a:srgbClr val="401F00"/>
                </a:solidFill>
                <a:latin typeface="Times New Roman"/>
                <a:cs typeface="Times New Roman"/>
              </a:rPr>
              <a:t>s</a:t>
            </a:r>
            <a:r>
              <a:rPr sz="3600" spc="-5" dirty="0">
                <a:solidFill>
                  <a:srgbClr val="401F00"/>
                </a:solidFill>
                <a:latin typeface="Times New Roman"/>
                <a:cs typeface="Times New Roman"/>
              </a:rPr>
              <a:t>s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	you  have to</a:t>
            </a:r>
            <a:r>
              <a:rPr sz="3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consider	the</a:t>
            </a:r>
            <a:r>
              <a:rPr sz="36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following.</a:t>
            </a:r>
            <a:endParaRPr sz="3600">
              <a:latin typeface="Times New Roman"/>
              <a:cs typeface="Times New Roman"/>
            </a:endParaRPr>
          </a:p>
          <a:p>
            <a:pPr marL="12700" marR="553720">
              <a:lnSpc>
                <a:spcPct val="120000"/>
              </a:lnSpc>
            </a:pPr>
            <a:r>
              <a:rPr sz="3600" dirty="0">
                <a:solidFill>
                  <a:srgbClr val="CE9963"/>
                </a:solidFill>
                <a:latin typeface="Times New Roman"/>
                <a:cs typeface="Times New Roman"/>
              </a:rPr>
              <a:t>1.</a:t>
            </a:r>
            <a:r>
              <a:rPr sz="3600" dirty="0">
                <a:solidFill>
                  <a:srgbClr val="CD3333"/>
                </a:solidFill>
                <a:latin typeface="Times New Roman"/>
                <a:cs typeface="Times New Roman"/>
              </a:rPr>
              <a:t>Avoid wordy expression </a:t>
            </a:r>
            <a:r>
              <a:rPr sz="3600" dirty="0">
                <a:solidFill>
                  <a:srgbClr val="CE9963"/>
                </a:solidFill>
                <a:latin typeface="Times New Roman"/>
                <a:cs typeface="Times New Roman"/>
              </a:rPr>
              <a:t> 2.</a:t>
            </a:r>
            <a:r>
              <a:rPr sz="3600" dirty="0">
                <a:solidFill>
                  <a:srgbClr val="CD3333"/>
                </a:solidFill>
                <a:latin typeface="Times New Roman"/>
                <a:cs typeface="Times New Roman"/>
              </a:rPr>
              <a:t>Include only relevant</a:t>
            </a:r>
            <a:r>
              <a:rPr sz="3600" spc="-5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CD3333"/>
                </a:solidFill>
                <a:latin typeface="Times New Roman"/>
                <a:cs typeface="Times New Roman"/>
              </a:rPr>
              <a:t>material </a:t>
            </a:r>
            <a:r>
              <a:rPr sz="3600" spc="-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CE9963"/>
                </a:solidFill>
                <a:latin typeface="Times New Roman"/>
                <a:cs typeface="Times New Roman"/>
              </a:rPr>
              <a:t>3.</a:t>
            </a:r>
            <a:r>
              <a:rPr sz="3600" dirty="0">
                <a:solidFill>
                  <a:srgbClr val="CD3333"/>
                </a:solidFill>
                <a:latin typeface="Times New Roman"/>
                <a:cs typeface="Times New Roman"/>
              </a:rPr>
              <a:t>Avoid unnecessary</a:t>
            </a:r>
            <a:r>
              <a:rPr sz="3600" spc="-5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CD3333"/>
                </a:solidFill>
                <a:latin typeface="Times New Roman"/>
                <a:cs typeface="Times New Roman"/>
              </a:rPr>
              <a:t>repetition.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600200"/>
            <a:ext cx="7747000" cy="0"/>
          </a:xfrm>
          <a:custGeom>
            <a:avLst/>
            <a:gdLst/>
            <a:ahLst/>
            <a:cxnLst/>
            <a:rect l="l" t="t" r="r" b="b"/>
            <a:pathLst>
              <a:path w="7747000">
                <a:moveTo>
                  <a:pt x="0" y="0"/>
                </a:moveTo>
                <a:lnTo>
                  <a:pt x="7747000" y="0"/>
                </a:lnTo>
              </a:path>
            </a:pathLst>
          </a:custGeom>
          <a:ln w="12700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21970"/>
            <a:ext cx="5739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Avoid Wordy</a:t>
            </a:r>
            <a:r>
              <a:rPr sz="4400" b="0" spc="-9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Expression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99027"/>
            <a:ext cx="7446009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50" spc="3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30" dirty="0">
                <a:solidFill>
                  <a:srgbClr val="401F00"/>
                </a:solidFill>
                <a:latin typeface="Times New Roman"/>
                <a:cs typeface="Times New Roman"/>
              </a:rPr>
              <a:t>E.g.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Wordy:-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at this</a:t>
            </a:r>
            <a:r>
              <a:rPr sz="3200" spc="-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Instead of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“at this time”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you can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just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use</a:t>
            </a:r>
            <a:r>
              <a:rPr sz="3200" spc="-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only  a concise word:-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NOW</a:t>
            </a:r>
            <a:r>
              <a:rPr sz="3200" spc="-75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996633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  <a:p>
            <a:pPr marL="354965" marR="307975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Always try to use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“ To </a:t>
            </a:r>
            <a:r>
              <a:rPr sz="3200" spc="-5" dirty="0">
                <a:solidFill>
                  <a:srgbClr val="CD3333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point</a:t>
            </a:r>
            <a:r>
              <a:rPr sz="3200" spc="-80" dirty="0">
                <a:solidFill>
                  <a:srgbClr val="CD33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D3333"/>
                </a:solidFill>
                <a:latin typeface="Times New Roman"/>
                <a:cs typeface="Times New Roman"/>
              </a:rPr>
              <a:t>Approach” 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in business scenario</a:t>
            </a:r>
            <a:r>
              <a:rPr sz="3200" spc="-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perspective.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1471</Words>
  <Application>Microsoft Office PowerPoint</Application>
  <PresentationFormat>On-screen Show (4:3)</PresentationFormat>
  <Paragraphs>186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 Theme</vt:lpstr>
      <vt:lpstr>Effective Communications</vt:lpstr>
      <vt:lpstr>The seven C’s</vt:lpstr>
      <vt:lpstr>Seven C’s of Effective  Communication</vt:lpstr>
      <vt:lpstr>1) Completeness</vt:lpstr>
      <vt:lpstr>Five W’s</vt:lpstr>
      <vt:lpstr>Conclusion of completeness</vt:lpstr>
      <vt:lpstr>2) Conciseness</vt:lpstr>
      <vt:lpstr>How To achieve the conciseness ?</vt:lpstr>
      <vt:lpstr>Avoid Wordy Expression</vt:lpstr>
      <vt:lpstr>Include only relevant information</vt:lpstr>
      <vt:lpstr>Avoid un-necessary Repetition</vt:lpstr>
      <vt:lpstr>Some ways to eliminate unnecessary words</vt:lpstr>
      <vt:lpstr>3) Consideration</vt:lpstr>
      <vt:lpstr>PowerPoint Presentation</vt:lpstr>
      <vt:lpstr>PowerPoint Presentation</vt:lpstr>
      <vt:lpstr>PowerPoint Presentation</vt:lpstr>
      <vt:lpstr>PowerPoint Presentation</vt:lpstr>
      <vt:lpstr>4) Concreteness</vt:lpstr>
      <vt:lpstr>PowerPoint Presentation</vt:lpstr>
      <vt:lpstr>PowerPoint Presentation</vt:lpstr>
      <vt:lpstr>5) Clarity</vt:lpstr>
      <vt:lpstr>Accurately is purpose of clarity</vt:lpstr>
      <vt:lpstr>PowerPoint Presentation</vt:lpstr>
      <vt:lpstr>Familiar 1-after  2-home</vt:lpstr>
      <vt:lpstr>6. Courtesy</vt:lpstr>
      <vt:lpstr>How to generate a Courteous  Tone ?</vt:lpstr>
      <vt:lpstr>PowerPoint Presentation</vt:lpstr>
      <vt:lpstr>7) Correctness</vt:lpstr>
      <vt:lpstr>Use the right Level of Language </vt:lpstr>
      <vt:lpstr>Formal and Informal Words</vt:lpstr>
      <vt:lpstr>Substandard Language</vt:lpstr>
      <vt:lpstr>Facts and Figures Accuracy</vt:lpstr>
      <vt:lpstr>Proper Use of Confusing Words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Communications</dc:title>
  <dc:creator>Adeel Nasir</dc:creator>
  <cp:lastModifiedBy>Adeel Nasir</cp:lastModifiedBy>
  <cp:revision>14</cp:revision>
  <dcterms:created xsi:type="dcterms:W3CDTF">2020-03-21T11:09:12Z</dcterms:created>
  <dcterms:modified xsi:type="dcterms:W3CDTF">2020-03-28T12:22:35Z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2020-03-21T00:00:00Z</vt:filetime>
  </property>
</Properties>
</file>